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5" r:id="rId1"/>
  </p:sldMasterIdLst>
  <p:notesMasterIdLst>
    <p:notesMasterId r:id="rId33"/>
  </p:notesMasterIdLst>
  <p:handoutMasterIdLst>
    <p:handoutMasterId r:id="rId34"/>
  </p:handoutMasterIdLst>
  <p:sldIdLst>
    <p:sldId id="263" r:id="rId2"/>
    <p:sldId id="264" r:id="rId3"/>
    <p:sldId id="291" r:id="rId4"/>
    <p:sldId id="305" r:id="rId5"/>
    <p:sldId id="269" r:id="rId6"/>
    <p:sldId id="301" r:id="rId7"/>
    <p:sldId id="299" r:id="rId8"/>
    <p:sldId id="302" r:id="rId9"/>
    <p:sldId id="270" r:id="rId10"/>
    <p:sldId id="297" r:id="rId11"/>
    <p:sldId id="292" r:id="rId12"/>
    <p:sldId id="275" r:id="rId13"/>
    <p:sldId id="279" r:id="rId14"/>
    <p:sldId id="303" r:id="rId15"/>
    <p:sldId id="300" r:id="rId16"/>
    <p:sldId id="276" r:id="rId17"/>
    <p:sldId id="277" r:id="rId18"/>
    <p:sldId id="295" r:id="rId19"/>
    <p:sldId id="294" r:id="rId20"/>
    <p:sldId id="296" r:id="rId21"/>
    <p:sldId id="293" r:id="rId22"/>
    <p:sldId id="280" r:id="rId23"/>
    <p:sldId id="281" r:id="rId24"/>
    <p:sldId id="290" r:id="rId25"/>
    <p:sldId id="282" r:id="rId26"/>
    <p:sldId id="283" r:id="rId27"/>
    <p:sldId id="284" r:id="rId28"/>
    <p:sldId id="304" r:id="rId29"/>
    <p:sldId id="286" r:id="rId30"/>
    <p:sldId id="288" r:id="rId31"/>
    <p:sldId id="289" r:id="rId32"/>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1919"/>
    <a:srgbClr val="F3750D"/>
    <a:srgbClr val="FFE95C"/>
    <a:srgbClr val="F2FDF7"/>
    <a:srgbClr val="FFFF66"/>
    <a:srgbClr val="800040"/>
    <a:srgbClr val="FF0080"/>
    <a:srgbClr val="5D7E9D"/>
    <a:srgbClr val="FFFD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37" autoAdjust="0"/>
    <p:restoredTop sz="91774" autoAdjust="0"/>
  </p:normalViewPr>
  <p:slideViewPr>
    <p:cSldViewPr snapToObjects="1">
      <p:cViewPr varScale="1">
        <p:scale>
          <a:sx n="106" d="100"/>
          <a:sy n="106" d="100"/>
        </p:scale>
        <p:origin x="14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B11406-A4B6-46A5-B265-28C64F9065CD}" type="doc">
      <dgm:prSet loTypeId="urn:microsoft.com/office/officeart/2005/8/layout/radial1" loCatId="cycle" qsTypeId="urn:microsoft.com/office/officeart/2005/8/quickstyle/simple3" qsCatId="simple" csTypeId="urn:microsoft.com/office/officeart/2005/8/colors/colorful5" csCatId="colorful" phldr="1"/>
      <dgm:spPr/>
      <dgm:t>
        <a:bodyPr/>
        <a:lstStyle/>
        <a:p>
          <a:endParaRPr lang="en-US"/>
        </a:p>
      </dgm:t>
    </dgm:pt>
    <dgm:pt modelId="{5D122341-AFDC-44F5-AFBD-DBDAEBA17183}">
      <dgm:prSet phldrT="[Text]"/>
      <dgm:spPr/>
      <dgm:t>
        <a:bodyPr/>
        <a:lstStyle/>
        <a:p>
          <a:r>
            <a:rPr lang="en-US" dirty="0"/>
            <a:t>Event/finance Packet</a:t>
          </a:r>
        </a:p>
      </dgm:t>
    </dgm:pt>
    <dgm:pt modelId="{5A5DFA3B-6338-4345-BDD3-ED6C969F21BA}" type="parTrans" cxnId="{8615EAD1-526B-4753-B729-95E100ADC9B1}">
      <dgm:prSet/>
      <dgm:spPr/>
      <dgm:t>
        <a:bodyPr/>
        <a:lstStyle/>
        <a:p>
          <a:endParaRPr lang="en-US"/>
        </a:p>
      </dgm:t>
    </dgm:pt>
    <dgm:pt modelId="{7BA0E116-96ED-4A97-8B64-6845A72775B7}" type="sibTrans" cxnId="{8615EAD1-526B-4753-B729-95E100ADC9B1}">
      <dgm:prSet/>
      <dgm:spPr/>
      <dgm:t>
        <a:bodyPr/>
        <a:lstStyle/>
        <a:p>
          <a:endParaRPr lang="en-US"/>
        </a:p>
      </dgm:t>
    </dgm:pt>
    <dgm:pt modelId="{FDED65D9-0B1F-4305-982E-C81A1E206220}">
      <dgm:prSet phldrT="[Text]"/>
      <dgm:spPr>
        <a:solidFill>
          <a:srgbClr val="FFFF00"/>
        </a:solidFill>
      </dgm:spPr>
      <dgm:t>
        <a:bodyPr/>
        <a:lstStyle/>
        <a:p>
          <a:r>
            <a:rPr lang="en-US" dirty="0"/>
            <a:t>Room Res</a:t>
          </a:r>
        </a:p>
      </dgm:t>
    </dgm:pt>
    <dgm:pt modelId="{BD23DA03-3829-4C6F-B25F-B021258A0F30}" type="parTrans" cxnId="{1836DDF3-500E-4094-8F0E-EF99C6B5E6CB}">
      <dgm:prSet/>
      <dgm:spPr/>
      <dgm:t>
        <a:bodyPr/>
        <a:lstStyle/>
        <a:p>
          <a:endParaRPr lang="en-US"/>
        </a:p>
      </dgm:t>
    </dgm:pt>
    <dgm:pt modelId="{D929FE53-7767-4C95-8003-C576E6F45B74}" type="sibTrans" cxnId="{1836DDF3-500E-4094-8F0E-EF99C6B5E6CB}">
      <dgm:prSet/>
      <dgm:spPr/>
      <dgm:t>
        <a:bodyPr/>
        <a:lstStyle/>
        <a:p>
          <a:endParaRPr lang="en-US"/>
        </a:p>
      </dgm:t>
    </dgm:pt>
    <dgm:pt modelId="{80E9545B-5A06-40D5-BFCB-BD5ED8E32476}">
      <dgm:prSet phldrT="[Text]"/>
      <dgm:spPr>
        <a:solidFill>
          <a:srgbClr val="92D050"/>
        </a:solidFill>
      </dgm:spPr>
      <dgm:t>
        <a:bodyPr/>
        <a:lstStyle/>
        <a:p>
          <a:r>
            <a:rPr lang="en-US" dirty="0"/>
            <a:t>All Invoices</a:t>
          </a:r>
        </a:p>
      </dgm:t>
    </dgm:pt>
    <dgm:pt modelId="{4EC9BB28-C742-4890-A1F1-E204720D90A4}" type="parTrans" cxnId="{CF687304-FC03-4D51-B36D-859BC470DF57}">
      <dgm:prSet/>
      <dgm:spPr/>
      <dgm:t>
        <a:bodyPr/>
        <a:lstStyle/>
        <a:p>
          <a:endParaRPr lang="en-US"/>
        </a:p>
      </dgm:t>
    </dgm:pt>
    <dgm:pt modelId="{9D50C0F6-4185-4B67-B685-702F786253FF}" type="sibTrans" cxnId="{CF687304-FC03-4D51-B36D-859BC470DF57}">
      <dgm:prSet/>
      <dgm:spPr/>
      <dgm:t>
        <a:bodyPr/>
        <a:lstStyle/>
        <a:p>
          <a:endParaRPr lang="en-US"/>
        </a:p>
      </dgm:t>
    </dgm:pt>
    <dgm:pt modelId="{4773B9F9-4DBE-4217-97FF-2632B7721D1A}">
      <dgm:prSet phldrT="[Text]"/>
      <dgm:spPr/>
      <dgm:t>
        <a:bodyPr/>
        <a:lstStyle/>
        <a:p>
          <a:r>
            <a:rPr lang="en-US" dirty="0"/>
            <a:t>Event Entry</a:t>
          </a:r>
        </a:p>
      </dgm:t>
    </dgm:pt>
    <dgm:pt modelId="{51E44A5B-FA84-45AB-8894-957E3FCE5256}" type="parTrans" cxnId="{2A0167AD-D5C2-4DA2-8F93-AA7E576FAA72}">
      <dgm:prSet/>
      <dgm:spPr/>
      <dgm:t>
        <a:bodyPr/>
        <a:lstStyle/>
        <a:p>
          <a:endParaRPr lang="en-US"/>
        </a:p>
      </dgm:t>
    </dgm:pt>
    <dgm:pt modelId="{BF730291-7BF0-4AE4-90B2-E91AE59C17C8}" type="sibTrans" cxnId="{2A0167AD-D5C2-4DA2-8F93-AA7E576FAA72}">
      <dgm:prSet/>
      <dgm:spPr/>
      <dgm:t>
        <a:bodyPr/>
        <a:lstStyle/>
        <a:p>
          <a:endParaRPr lang="en-US"/>
        </a:p>
      </dgm:t>
    </dgm:pt>
    <dgm:pt modelId="{F9F1D0CF-B7EE-4644-837F-6F8801B9D212}">
      <dgm:prSet phldrT="[Text]"/>
      <dgm:spPr>
        <a:solidFill>
          <a:srgbClr val="00B0F0"/>
        </a:solidFill>
      </dgm:spPr>
      <dgm:t>
        <a:bodyPr/>
        <a:lstStyle/>
        <a:p>
          <a:r>
            <a:rPr lang="en-US" dirty="0"/>
            <a:t>Fundraising Form</a:t>
          </a:r>
        </a:p>
      </dgm:t>
    </dgm:pt>
    <dgm:pt modelId="{C0D82908-D4DB-476D-8ED2-2874461761EC}" type="parTrans" cxnId="{C9C058A7-9BF4-40BA-B4D8-7195220C1695}">
      <dgm:prSet/>
      <dgm:spPr/>
      <dgm:t>
        <a:bodyPr/>
        <a:lstStyle/>
        <a:p>
          <a:endParaRPr lang="en-US"/>
        </a:p>
      </dgm:t>
    </dgm:pt>
    <dgm:pt modelId="{CEDF396F-AEFF-4A08-BE85-393922986EB5}" type="sibTrans" cxnId="{C9C058A7-9BF4-40BA-B4D8-7195220C1695}">
      <dgm:prSet/>
      <dgm:spPr/>
      <dgm:t>
        <a:bodyPr/>
        <a:lstStyle/>
        <a:p>
          <a:endParaRPr lang="en-US"/>
        </a:p>
      </dgm:t>
    </dgm:pt>
    <dgm:pt modelId="{088B9C66-13DF-4BE8-9C45-CBBEB4B64109}">
      <dgm:prSet phldrT="[Text]"/>
      <dgm:spPr/>
      <dgm:t>
        <a:bodyPr/>
        <a:lstStyle/>
        <a:p>
          <a:r>
            <a:rPr lang="en-US" dirty="0"/>
            <a:t>Approvals</a:t>
          </a:r>
        </a:p>
      </dgm:t>
    </dgm:pt>
    <dgm:pt modelId="{3770B8D2-FC40-459D-8053-800B97B2D2EE}" type="parTrans" cxnId="{FC38B270-B368-4EC4-85FF-3C40E227138F}">
      <dgm:prSet/>
      <dgm:spPr/>
      <dgm:t>
        <a:bodyPr/>
        <a:lstStyle/>
        <a:p>
          <a:endParaRPr lang="en-US"/>
        </a:p>
      </dgm:t>
    </dgm:pt>
    <dgm:pt modelId="{5A306D79-634B-462D-B4F8-0D73EFB21A7F}" type="sibTrans" cxnId="{FC38B270-B368-4EC4-85FF-3C40E227138F}">
      <dgm:prSet/>
      <dgm:spPr/>
      <dgm:t>
        <a:bodyPr/>
        <a:lstStyle/>
        <a:p>
          <a:endParaRPr lang="en-US"/>
        </a:p>
      </dgm:t>
    </dgm:pt>
    <dgm:pt modelId="{CF24FCCE-FFD5-462A-A939-3C2D50282323}">
      <dgm:prSet phldrT="[Text]"/>
      <dgm:spPr/>
      <dgm:t>
        <a:bodyPr/>
        <a:lstStyle/>
        <a:p>
          <a:r>
            <a:rPr lang="en-US" dirty="0"/>
            <a:t>Copy of a Flier</a:t>
          </a:r>
        </a:p>
      </dgm:t>
    </dgm:pt>
    <dgm:pt modelId="{F5C039A2-CAC0-44AE-9589-7B7617E37F69}" type="parTrans" cxnId="{7F0F70B3-9728-4688-A667-3ACD37D781ED}">
      <dgm:prSet/>
      <dgm:spPr/>
      <dgm:t>
        <a:bodyPr/>
        <a:lstStyle/>
        <a:p>
          <a:endParaRPr lang="en-US"/>
        </a:p>
      </dgm:t>
    </dgm:pt>
    <dgm:pt modelId="{F82A0F00-FF2E-41A9-AB80-CDF3DFAD8DA7}" type="sibTrans" cxnId="{7F0F70B3-9728-4688-A667-3ACD37D781ED}">
      <dgm:prSet/>
      <dgm:spPr/>
      <dgm:t>
        <a:bodyPr/>
        <a:lstStyle/>
        <a:p>
          <a:endParaRPr lang="en-US"/>
        </a:p>
      </dgm:t>
    </dgm:pt>
    <dgm:pt modelId="{780556E5-D4A3-4078-82FB-4A0D83E979C9}">
      <dgm:prSet/>
      <dgm:spPr>
        <a:solidFill>
          <a:srgbClr val="FF0000"/>
        </a:solidFill>
      </dgm:spPr>
      <dgm:t>
        <a:bodyPr/>
        <a:lstStyle/>
        <a:p>
          <a:r>
            <a:rPr lang="en-US" dirty="0"/>
            <a:t>Financial Entry</a:t>
          </a:r>
        </a:p>
      </dgm:t>
    </dgm:pt>
    <dgm:pt modelId="{BBF9801E-B153-4B3E-96F4-87DC687E5B2A}" type="parTrans" cxnId="{676E0293-39EC-479D-9D8A-E5AC57ED7689}">
      <dgm:prSet/>
      <dgm:spPr/>
      <dgm:t>
        <a:bodyPr/>
        <a:lstStyle/>
        <a:p>
          <a:endParaRPr lang="en-US"/>
        </a:p>
      </dgm:t>
    </dgm:pt>
    <dgm:pt modelId="{580089C5-1504-4A7C-B4F7-AAD97292F339}" type="sibTrans" cxnId="{676E0293-39EC-479D-9D8A-E5AC57ED7689}">
      <dgm:prSet/>
      <dgm:spPr/>
      <dgm:t>
        <a:bodyPr/>
        <a:lstStyle/>
        <a:p>
          <a:endParaRPr lang="en-US"/>
        </a:p>
      </dgm:t>
    </dgm:pt>
    <dgm:pt modelId="{BA7F177F-9178-4133-8E38-ADF9F1B5DF5F}" type="pres">
      <dgm:prSet presAssocID="{9EB11406-A4B6-46A5-B265-28C64F9065CD}" presName="cycle" presStyleCnt="0">
        <dgm:presLayoutVars>
          <dgm:chMax val="1"/>
          <dgm:dir/>
          <dgm:animLvl val="ctr"/>
          <dgm:resizeHandles val="exact"/>
        </dgm:presLayoutVars>
      </dgm:prSet>
      <dgm:spPr/>
      <dgm:t>
        <a:bodyPr/>
        <a:lstStyle/>
        <a:p>
          <a:endParaRPr lang="en-US"/>
        </a:p>
      </dgm:t>
    </dgm:pt>
    <dgm:pt modelId="{FDA2E788-E9A7-4F83-BF7E-0E5CDD35DABC}" type="pres">
      <dgm:prSet presAssocID="{5D122341-AFDC-44F5-AFBD-DBDAEBA17183}" presName="centerShape" presStyleLbl="node0" presStyleIdx="0" presStyleCnt="1"/>
      <dgm:spPr/>
      <dgm:t>
        <a:bodyPr/>
        <a:lstStyle/>
        <a:p>
          <a:endParaRPr lang="en-US"/>
        </a:p>
      </dgm:t>
    </dgm:pt>
    <dgm:pt modelId="{689FF747-9753-4D14-BA58-4BC13F39DB16}" type="pres">
      <dgm:prSet presAssocID="{BD23DA03-3829-4C6F-B25F-B021258A0F30}" presName="Name9" presStyleLbl="parChTrans1D2" presStyleIdx="0" presStyleCnt="7"/>
      <dgm:spPr/>
      <dgm:t>
        <a:bodyPr/>
        <a:lstStyle/>
        <a:p>
          <a:endParaRPr lang="en-US"/>
        </a:p>
      </dgm:t>
    </dgm:pt>
    <dgm:pt modelId="{50F4E8BD-827A-4C8A-B0A0-6CDA7F146F00}" type="pres">
      <dgm:prSet presAssocID="{BD23DA03-3829-4C6F-B25F-B021258A0F30}" presName="connTx" presStyleLbl="parChTrans1D2" presStyleIdx="0" presStyleCnt="7"/>
      <dgm:spPr/>
      <dgm:t>
        <a:bodyPr/>
        <a:lstStyle/>
        <a:p>
          <a:endParaRPr lang="en-US"/>
        </a:p>
      </dgm:t>
    </dgm:pt>
    <dgm:pt modelId="{A9F9B63D-22FB-461E-AC65-0502EE1D3B8B}" type="pres">
      <dgm:prSet presAssocID="{FDED65D9-0B1F-4305-982E-C81A1E206220}" presName="node" presStyleLbl="node1" presStyleIdx="0" presStyleCnt="7" custRadScaleRad="92985" custRadScaleInc="2958">
        <dgm:presLayoutVars>
          <dgm:bulletEnabled val="1"/>
        </dgm:presLayoutVars>
      </dgm:prSet>
      <dgm:spPr/>
      <dgm:t>
        <a:bodyPr/>
        <a:lstStyle/>
        <a:p>
          <a:endParaRPr lang="en-US"/>
        </a:p>
      </dgm:t>
    </dgm:pt>
    <dgm:pt modelId="{CD16070D-A819-4357-8BB6-916E31019B69}" type="pres">
      <dgm:prSet presAssocID="{4EC9BB28-C742-4890-A1F1-E204720D90A4}" presName="Name9" presStyleLbl="parChTrans1D2" presStyleIdx="1" presStyleCnt="7"/>
      <dgm:spPr/>
      <dgm:t>
        <a:bodyPr/>
        <a:lstStyle/>
        <a:p>
          <a:endParaRPr lang="en-US"/>
        </a:p>
      </dgm:t>
    </dgm:pt>
    <dgm:pt modelId="{E696F942-B2FB-48E1-8EF9-7F436DD44940}" type="pres">
      <dgm:prSet presAssocID="{4EC9BB28-C742-4890-A1F1-E204720D90A4}" presName="connTx" presStyleLbl="parChTrans1D2" presStyleIdx="1" presStyleCnt="7"/>
      <dgm:spPr/>
      <dgm:t>
        <a:bodyPr/>
        <a:lstStyle/>
        <a:p>
          <a:endParaRPr lang="en-US"/>
        </a:p>
      </dgm:t>
    </dgm:pt>
    <dgm:pt modelId="{ED877CA0-F12A-4142-AFEB-ABC515047CBB}" type="pres">
      <dgm:prSet presAssocID="{80E9545B-5A06-40D5-BFCB-BD5ED8E32476}" presName="node" presStyleLbl="node1" presStyleIdx="1" presStyleCnt="7">
        <dgm:presLayoutVars>
          <dgm:bulletEnabled val="1"/>
        </dgm:presLayoutVars>
      </dgm:prSet>
      <dgm:spPr/>
      <dgm:t>
        <a:bodyPr/>
        <a:lstStyle/>
        <a:p>
          <a:endParaRPr lang="en-US"/>
        </a:p>
      </dgm:t>
    </dgm:pt>
    <dgm:pt modelId="{85A1387E-AEE8-42ED-A32B-C4967DA7ECB9}" type="pres">
      <dgm:prSet presAssocID="{F5C039A2-CAC0-44AE-9589-7B7617E37F69}" presName="Name9" presStyleLbl="parChTrans1D2" presStyleIdx="2" presStyleCnt="7"/>
      <dgm:spPr/>
      <dgm:t>
        <a:bodyPr/>
        <a:lstStyle/>
        <a:p>
          <a:endParaRPr lang="en-US"/>
        </a:p>
      </dgm:t>
    </dgm:pt>
    <dgm:pt modelId="{EFA08188-7265-4E9B-9B9D-7D75F182EF4F}" type="pres">
      <dgm:prSet presAssocID="{F5C039A2-CAC0-44AE-9589-7B7617E37F69}" presName="connTx" presStyleLbl="parChTrans1D2" presStyleIdx="2" presStyleCnt="7"/>
      <dgm:spPr/>
      <dgm:t>
        <a:bodyPr/>
        <a:lstStyle/>
        <a:p>
          <a:endParaRPr lang="en-US"/>
        </a:p>
      </dgm:t>
    </dgm:pt>
    <dgm:pt modelId="{FE826344-E3AE-46E6-BB57-21EBFBB0340B}" type="pres">
      <dgm:prSet presAssocID="{CF24FCCE-FFD5-462A-A939-3C2D50282323}" presName="node" presStyleLbl="node1" presStyleIdx="2" presStyleCnt="7">
        <dgm:presLayoutVars>
          <dgm:bulletEnabled val="1"/>
        </dgm:presLayoutVars>
      </dgm:prSet>
      <dgm:spPr/>
      <dgm:t>
        <a:bodyPr/>
        <a:lstStyle/>
        <a:p>
          <a:endParaRPr lang="en-US"/>
        </a:p>
      </dgm:t>
    </dgm:pt>
    <dgm:pt modelId="{DB9A9FD1-3E2C-4A03-A00D-FF346ADB5229}" type="pres">
      <dgm:prSet presAssocID="{51E44A5B-FA84-45AB-8894-957E3FCE5256}" presName="Name9" presStyleLbl="parChTrans1D2" presStyleIdx="3" presStyleCnt="7"/>
      <dgm:spPr/>
      <dgm:t>
        <a:bodyPr/>
        <a:lstStyle/>
        <a:p>
          <a:endParaRPr lang="en-US"/>
        </a:p>
      </dgm:t>
    </dgm:pt>
    <dgm:pt modelId="{A855B6C5-539F-4CFE-91F1-091F6267E464}" type="pres">
      <dgm:prSet presAssocID="{51E44A5B-FA84-45AB-8894-957E3FCE5256}" presName="connTx" presStyleLbl="parChTrans1D2" presStyleIdx="3" presStyleCnt="7"/>
      <dgm:spPr/>
      <dgm:t>
        <a:bodyPr/>
        <a:lstStyle/>
        <a:p>
          <a:endParaRPr lang="en-US"/>
        </a:p>
      </dgm:t>
    </dgm:pt>
    <dgm:pt modelId="{66CC803B-8885-4CE6-9FE9-E116DC7F1CB8}" type="pres">
      <dgm:prSet presAssocID="{4773B9F9-4DBE-4217-97FF-2632B7721D1A}" presName="node" presStyleLbl="node1" presStyleIdx="3" presStyleCnt="7">
        <dgm:presLayoutVars>
          <dgm:bulletEnabled val="1"/>
        </dgm:presLayoutVars>
      </dgm:prSet>
      <dgm:spPr/>
      <dgm:t>
        <a:bodyPr/>
        <a:lstStyle/>
        <a:p>
          <a:endParaRPr lang="en-US"/>
        </a:p>
      </dgm:t>
    </dgm:pt>
    <dgm:pt modelId="{7F2C2AE6-B401-4C1C-B7CC-2BC48082BB05}" type="pres">
      <dgm:prSet presAssocID="{C0D82908-D4DB-476D-8ED2-2874461761EC}" presName="Name9" presStyleLbl="parChTrans1D2" presStyleIdx="4" presStyleCnt="7"/>
      <dgm:spPr/>
      <dgm:t>
        <a:bodyPr/>
        <a:lstStyle/>
        <a:p>
          <a:endParaRPr lang="en-US"/>
        </a:p>
      </dgm:t>
    </dgm:pt>
    <dgm:pt modelId="{E4F2398A-0E9B-4DB6-9ABF-FE994A8ADD09}" type="pres">
      <dgm:prSet presAssocID="{C0D82908-D4DB-476D-8ED2-2874461761EC}" presName="connTx" presStyleLbl="parChTrans1D2" presStyleIdx="4" presStyleCnt="7"/>
      <dgm:spPr/>
      <dgm:t>
        <a:bodyPr/>
        <a:lstStyle/>
        <a:p>
          <a:endParaRPr lang="en-US"/>
        </a:p>
      </dgm:t>
    </dgm:pt>
    <dgm:pt modelId="{5B22B9C1-B63E-4E71-9A28-B008504F57E4}" type="pres">
      <dgm:prSet presAssocID="{F9F1D0CF-B7EE-4644-837F-6F8801B9D212}" presName="node" presStyleLbl="node1" presStyleIdx="4" presStyleCnt="7">
        <dgm:presLayoutVars>
          <dgm:bulletEnabled val="1"/>
        </dgm:presLayoutVars>
      </dgm:prSet>
      <dgm:spPr/>
      <dgm:t>
        <a:bodyPr/>
        <a:lstStyle/>
        <a:p>
          <a:endParaRPr lang="en-US"/>
        </a:p>
      </dgm:t>
    </dgm:pt>
    <dgm:pt modelId="{1DE2760E-8014-4E96-890A-BBFA182162FB}" type="pres">
      <dgm:prSet presAssocID="{BBF9801E-B153-4B3E-96F4-87DC687E5B2A}" presName="Name9" presStyleLbl="parChTrans1D2" presStyleIdx="5" presStyleCnt="7"/>
      <dgm:spPr/>
      <dgm:t>
        <a:bodyPr/>
        <a:lstStyle/>
        <a:p>
          <a:endParaRPr lang="en-US"/>
        </a:p>
      </dgm:t>
    </dgm:pt>
    <dgm:pt modelId="{29365CD7-4AFB-4832-A7F2-874BA584542E}" type="pres">
      <dgm:prSet presAssocID="{BBF9801E-B153-4B3E-96F4-87DC687E5B2A}" presName="connTx" presStyleLbl="parChTrans1D2" presStyleIdx="5" presStyleCnt="7"/>
      <dgm:spPr/>
      <dgm:t>
        <a:bodyPr/>
        <a:lstStyle/>
        <a:p>
          <a:endParaRPr lang="en-US"/>
        </a:p>
      </dgm:t>
    </dgm:pt>
    <dgm:pt modelId="{0C233E26-51AF-44DD-B9E6-AE7FEAB206A0}" type="pres">
      <dgm:prSet presAssocID="{780556E5-D4A3-4078-82FB-4A0D83E979C9}" presName="node" presStyleLbl="node1" presStyleIdx="5" presStyleCnt="7">
        <dgm:presLayoutVars>
          <dgm:bulletEnabled val="1"/>
        </dgm:presLayoutVars>
      </dgm:prSet>
      <dgm:spPr/>
      <dgm:t>
        <a:bodyPr/>
        <a:lstStyle/>
        <a:p>
          <a:endParaRPr lang="en-US"/>
        </a:p>
      </dgm:t>
    </dgm:pt>
    <dgm:pt modelId="{89FF5C6B-39C8-4E01-908C-69D401EA3D1D}" type="pres">
      <dgm:prSet presAssocID="{3770B8D2-FC40-459D-8053-800B97B2D2EE}" presName="Name9" presStyleLbl="parChTrans1D2" presStyleIdx="6" presStyleCnt="7"/>
      <dgm:spPr/>
      <dgm:t>
        <a:bodyPr/>
        <a:lstStyle/>
        <a:p>
          <a:endParaRPr lang="en-US"/>
        </a:p>
      </dgm:t>
    </dgm:pt>
    <dgm:pt modelId="{F7F36125-C551-470F-92BB-0127B99000CC}" type="pres">
      <dgm:prSet presAssocID="{3770B8D2-FC40-459D-8053-800B97B2D2EE}" presName="connTx" presStyleLbl="parChTrans1D2" presStyleIdx="6" presStyleCnt="7"/>
      <dgm:spPr/>
      <dgm:t>
        <a:bodyPr/>
        <a:lstStyle/>
        <a:p>
          <a:endParaRPr lang="en-US"/>
        </a:p>
      </dgm:t>
    </dgm:pt>
    <dgm:pt modelId="{798E4DCB-D901-475C-B866-2D1B08AC94F1}" type="pres">
      <dgm:prSet presAssocID="{088B9C66-13DF-4BE8-9C45-CBBEB4B64109}" presName="node" presStyleLbl="node1" presStyleIdx="6" presStyleCnt="7">
        <dgm:presLayoutVars>
          <dgm:bulletEnabled val="1"/>
        </dgm:presLayoutVars>
      </dgm:prSet>
      <dgm:spPr/>
      <dgm:t>
        <a:bodyPr/>
        <a:lstStyle/>
        <a:p>
          <a:endParaRPr lang="en-US"/>
        </a:p>
      </dgm:t>
    </dgm:pt>
  </dgm:ptLst>
  <dgm:cxnLst>
    <dgm:cxn modelId="{8615EAD1-526B-4753-B729-95E100ADC9B1}" srcId="{9EB11406-A4B6-46A5-B265-28C64F9065CD}" destId="{5D122341-AFDC-44F5-AFBD-DBDAEBA17183}" srcOrd="0" destOrd="0" parTransId="{5A5DFA3B-6338-4345-BDD3-ED6C969F21BA}" sibTransId="{7BA0E116-96ED-4A97-8B64-6845A72775B7}"/>
    <dgm:cxn modelId="{A8AF08FB-4AD1-40BD-BEA5-E3EA02AD40BD}" type="presOf" srcId="{4EC9BB28-C742-4890-A1F1-E204720D90A4}" destId="{E696F942-B2FB-48E1-8EF9-7F436DD44940}" srcOrd="1" destOrd="0" presId="urn:microsoft.com/office/officeart/2005/8/layout/radial1"/>
    <dgm:cxn modelId="{676E0293-39EC-479D-9D8A-E5AC57ED7689}" srcId="{5D122341-AFDC-44F5-AFBD-DBDAEBA17183}" destId="{780556E5-D4A3-4078-82FB-4A0D83E979C9}" srcOrd="5" destOrd="0" parTransId="{BBF9801E-B153-4B3E-96F4-87DC687E5B2A}" sibTransId="{580089C5-1504-4A7C-B4F7-AAD97292F339}"/>
    <dgm:cxn modelId="{EEC60792-AB76-4FA1-9C1D-AB9DDD147D2B}" type="presOf" srcId="{088B9C66-13DF-4BE8-9C45-CBBEB4B64109}" destId="{798E4DCB-D901-475C-B866-2D1B08AC94F1}" srcOrd="0" destOrd="0" presId="urn:microsoft.com/office/officeart/2005/8/layout/radial1"/>
    <dgm:cxn modelId="{E2C42156-F8D3-47C9-ADDD-D1273F1E4588}" type="presOf" srcId="{CF24FCCE-FFD5-462A-A939-3C2D50282323}" destId="{FE826344-E3AE-46E6-BB57-21EBFBB0340B}" srcOrd="0" destOrd="0" presId="urn:microsoft.com/office/officeart/2005/8/layout/radial1"/>
    <dgm:cxn modelId="{E737ABB6-6A00-46D4-AB35-58CBBEA03535}" type="presOf" srcId="{F5C039A2-CAC0-44AE-9589-7B7617E37F69}" destId="{85A1387E-AEE8-42ED-A32B-C4967DA7ECB9}" srcOrd="0" destOrd="0" presId="urn:microsoft.com/office/officeart/2005/8/layout/radial1"/>
    <dgm:cxn modelId="{1836DDF3-500E-4094-8F0E-EF99C6B5E6CB}" srcId="{5D122341-AFDC-44F5-AFBD-DBDAEBA17183}" destId="{FDED65D9-0B1F-4305-982E-C81A1E206220}" srcOrd="0" destOrd="0" parTransId="{BD23DA03-3829-4C6F-B25F-B021258A0F30}" sibTransId="{D929FE53-7767-4C95-8003-C576E6F45B74}"/>
    <dgm:cxn modelId="{2A0167AD-D5C2-4DA2-8F93-AA7E576FAA72}" srcId="{5D122341-AFDC-44F5-AFBD-DBDAEBA17183}" destId="{4773B9F9-4DBE-4217-97FF-2632B7721D1A}" srcOrd="3" destOrd="0" parTransId="{51E44A5B-FA84-45AB-8894-957E3FCE5256}" sibTransId="{BF730291-7BF0-4AE4-90B2-E91AE59C17C8}"/>
    <dgm:cxn modelId="{CF687304-FC03-4D51-B36D-859BC470DF57}" srcId="{5D122341-AFDC-44F5-AFBD-DBDAEBA17183}" destId="{80E9545B-5A06-40D5-BFCB-BD5ED8E32476}" srcOrd="1" destOrd="0" parTransId="{4EC9BB28-C742-4890-A1F1-E204720D90A4}" sibTransId="{9D50C0F6-4185-4B67-B685-702F786253FF}"/>
    <dgm:cxn modelId="{078CA268-03CF-4CF3-9976-73B08B878723}" type="presOf" srcId="{F5C039A2-CAC0-44AE-9589-7B7617E37F69}" destId="{EFA08188-7265-4E9B-9B9D-7D75F182EF4F}" srcOrd="1" destOrd="0" presId="urn:microsoft.com/office/officeart/2005/8/layout/radial1"/>
    <dgm:cxn modelId="{4B5386A5-D46D-4FD9-B88A-7DCB45807B8A}" type="presOf" srcId="{51E44A5B-FA84-45AB-8894-957E3FCE5256}" destId="{DB9A9FD1-3E2C-4A03-A00D-FF346ADB5229}" srcOrd="0" destOrd="0" presId="urn:microsoft.com/office/officeart/2005/8/layout/radial1"/>
    <dgm:cxn modelId="{D656BC00-76AD-4D98-A1BD-FD4203D0851C}" type="presOf" srcId="{C0D82908-D4DB-476D-8ED2-2874461761EC}" destId="{E4F2398A-0E9B-4DB6-9ABF-FE994A8ADD09}" srcOrd="1" destOrd="0" presId="urn:microsoft.com/office/officeart/2005/8/layout/radial1"/>
    <dgm:cxn modelId="{2A1297CC-1D38-48EE-AE1B-E459D317862C}" type="presOf" srcId="{3770B8D2-FC40-459D-8053-800B97B2D2EE}" destId="{F7F36125-C551-470F-92BB-0127B99000CC}" srcOrd="1" destOrd="0" presId="urn:microsoft.com/office/officeart/2005/8/layout/radial1"/>
    <dgm:cxn modelId="{98560F24-518F-46E2-92A7-776E4AD84291}" type="presOf" srcId="{4773B9F9-4DBE-4217-97FF-2632B7721D1A}" destId="{66CC803B-8885-4CE6-9FE9-E116DC7F1CB8}" srcOrd="0" destOrd="0" presId="urn:microsoft.com/office/officeart/2005/8/layout/radial1"/>
    <dgm:cxn modelId="{4CE1BD62-23B0-481B-99DE-C2179F28664F}" type="presOf" srcId="{80E9545B-5A06-40D5-BFCB-BD5ED8E32476}" destId="{ED877CA0-F12A-4142-AFEB-ABC515047CBB}" srcOrd="0" destOrd="0" presId="urn:microsoft.com/office/officeart/2005/8/layout/radial1"/>
    <dgm:cxn modelId="{0EB2E848-F3D5-42B4-AC4A-26640138C082}" type="presOf" srcId="{BBF9801E-B153-4B3E-96F4-87DC687E5B2A}" destId="{1DE2760E-8014-4E96-890A-BBFA182162FB}" srcOrd="0" destOrd="0" presId="urn:microsoft.com/office/officeart/2005/8/layout/radial1"/>
    <dgm:cxn modelId="{3E61CE00-32DF-4436-82A9-ED26C323CCA0}" type="presOf" srcId="{780556E5-D4A3-4078-82FB-4A0D83E979C9}" destId="{0C233E26-51AF-44DD-B9E6-AE7FEAB206A0}" srcOrd="0" destOrd="0" presId="urn:microsoft.com/office/officeart/2005/8/layout/radial1"/>
    <dgm:cxn modelId="{C035239F-CB53-41DC-8DFE-2D96100ADB9B}" type="presOf" srcId="{F9F1D0CF-B7EE-4644-837F-6F8801B9D212}" destId="{5B22B9C1-B63E-4E71-9A28-B008504F57E4}" srcOrd="0" destOrd="0" presId="urn:microsoft.com/office/officeart/2005/8/layout/radial1"/>
    <dgm:cxn modelId="{5CEC46D9-199E-46C8-B68D-DC168DA2812E}" type="presOf" srcId="{C0D82908-D4DB-476D-8ED2-2874461761EC}" destId="{7F2C2AE6-B401-4C1C-B7CC-2BC48082BB05}" srcOrd="0" destOrd="0" presId="urn:microsoft.com/office/officeart/2005/8/layout/radial1"/>
    <dgm:cxn modelId="{FC38B270-B368-4EC4-85FF-3C40E227138F}" srcId="{5D122341-AFDC-44F5-AFBD-DBDAEBA17183}" destId="{088B9C66-13DF-4BE8-9C45-CBBEB4B64109}" srcOrd="6" destOrd="0" parTransId="{3770B8D2-FC40-459D-8053-800B97B2D2EE}" sibTransId="{5A306D79-634B-462D-B4F8-0D73EFB21A7F}"/>
    <dgm:cxn modelId="{430D3510-D4E7-472A-9921-F2847714F27D}" type="presOf" srcId="{BD23DA03-3829-4C6F-B25F-B021258A0F30}" destId="{50F4E8BD-827A-4C8A-B0A0-6CDA7F146F00}" srcOrd="1" destOrd="0" presId="urn:microsoft.com/office/officeart/2005/8/layout/radial1"/>
    <dgm:cxn modelId="{1B26428D-AC28-4411-999F-276EC8947855}" type="presOf" srcId="{4EC9BB28-C742-4890-A1F1-E204720D90A4}" destId="{CD16070D-A819-4357-8BB6-916E31019B69}" srcOrd="0" destOrd="0" presId="urn:microsoft.com/office/officeart/2005/8/layout/radial1"/>
    <dgm:cxn modelId="{E1467856-6C6D-49A9-8F59-7187990917D7}" type="presOf" srcId="{9EB11406-A4B6-46A5-B265-28C64F9065CD}" destId="{BA7F177F-9178-4133-8E38-ADF9F1B5DF5F}" srcOrd="0" destOrd="0" presId="urn:microsoft.com/office/officeart/2005/8/layout/radial1"/>
    <dgm:cxn modelId="{3D19FFAB-616D-4E68-87DE-B4A3C5299320}" type="presOf" srcId="{5D122341-AFDC-44F5-AFBD-DBDAEBA17183}" destId="{FDA2E788-E9A7-4F83-BF7E-0E5CDD35DABC}" srcOrd="0" destOrd="0" presId="urn:microsoft.com/office/officeart/2005/8/layout/radial1"/>
    <dgm:cxn modelId="{7F0F70B3-9728-4688-A667-3ACD37D781ED}" srcId="{5D122341-AFDC-44F5-AFBD-DBDAEBA17183}" destId="{CF24FCCE-FFD5-462A-A939-3C2D50282323}" srcOrd="2" destOrd="0" parTransId="{F5C039A2-CAC0-44AE-9589-7B7617E37F69}" sibTransId="{F82A0F00-FF2E-41A9-AB80-CDF3DFAD8DA7}"/>
    <dgm:cxn modelId="{B063671C-8F1C-4010-9F17-3AD4315FCC56}" type="presOf" srcId="{3770B8D2-FC40-459D-8053-800B97B2D2EE}" destId="{89FF5C6B-39C8-4E01-908C-69D401EA3D1D}" srcOrd="0" destOrd="0" presId="urn:microsoft.com/office/officeart/2005/8/layout/radial1"/>
    <dgm:cxn modelId="{81013321-326F-4D83-AEE0-B229ED540124}" type="presOf" srcId="{FDED65D9-0B1F-4305-982E-C81A1E206220}" destId="{A9F9B63D-22FB-461E-AC65-0502EE1D3B8B}" srcOrd="0" destOrd="0" presId="urn:microsoft.com/office/officeart/2005/8/layout/radial1"/>
    <dgm:cxn modelId="{AB635C59-11F5-44BD-BFD7-2403FA22FCAF}" type="presOf" srcId="{BBF9801E-B153-4B3E-96F4-87DC687E5B2A}" destId="{29365CD7-4AFB-4832-A7F2-874BA584542E}" srcOrd="1" destOrd="0" presId="urn:microsoft.com/office/officeart/2005/8/layout/radial1"/>
    <dgm:cxn modelId="{75A13BC3-2EC5-430C-9621-CB1D53A4F5C4}" type="presOf" srcId="{51E44A5B-FA84-45AB-8894-957E3FCE5256}" destId="{A855B6C5-539F-4CFE-91F1-091F6267E464}" srcOrd="1" destOrd="0" presId="urn:microsoft.com/office/officeart/2005/8/layout/radial1"/>
    <dgm:cxn modelId="{C9C058A7-9BF4-40BA-B4D8-7195220C1695}" srcId="{5D122341-AFDC-44F5-AFBD-DBDAEBA17183}" destId="{F9F1D0CF-B7EE-4644-837F-6F8801B9D212}" srcOrd="4" destOrd="0" parTransId="{C0D82908-D4DB-476D-8ED2-2874461761EC}" sibTransId="{CEDF396F-AEFF-4A08-BE85-393922986EB5}"/>
    <dgm:cxn modelId="{5693D497-52EC-4EBB-9535-040EA30828C3}" type="presOf" srcId="{BD23DA03-3829-4C6F-B25F-B021258A0F30}" destId="{689FF747-9753-4D14-BA58-4BC13F39DB16}" srcOrd="0" destOrd="0" presId="urn:microsoft.com/office/officeart/2005/8/layout/radial1"/>
    <dgm:cxn modelId="{0CE2107A-641E-400B-9E9D-B97D6CC8412E}" type="presParOf" srcId="{BA7F177F-9178-4133-8E38-ADF9F1B5DF5F}" destId="{FDA2E788-E9A7-4F83-BF7E-0E5CDD35DABC}" srcOrd="0" destOrd="0" presId="urn:microsoft.com/office/officeart/2005/8/layout/radial1"/>
    <dgm:cxn modelId="{25110081-C51A-40E6-BF86-8A248A292FD3}" type="presParOf" srcId="{BA7F177F-9178-4133-8E38-ADF9F1B5DF5F}" destId="{689FF747-9753-4D14-BA58-4BC13F39DB16}" srcOrd="1" destOrd="0" presId="urn:microsoft.com/office/officeart/2005/8/layout/radial1"/>
    <dgm:cxn modelId="{4A58C7B7-6C73-4E08-9F91-C8D8E9CC2573}" type="presParOf" srcId="{689FF747-9753-4D14-BA58-4BC13F39DB16}" destId="{50F4E8BD-827A-4C8A-B0A0-6CDA7F146F00}" srcOrd="0" destOrd="0" presId="urn:microsoft.com/office/officeart/2005/8/layout/radial1"/>
    <dgm:cxn modelId="{3C8DF2B6-5DF3-4E88-A178-C42D2B600C2F}" type="presParOf" srcId="{BA7F177F-9178-4133-8E38-ADF9F1B5DF5F}" destId="{A9F9B63D-22FB-461E-AC65-0502EE1D3B8B}" srcOrd="2" destOrd="0" presId="urn:microsoft.com/office/officeart/2005/8/layout/radial1"/>
    <dgm:cxn modelId="{44CF5B78-FDB8-475B-BF53-EF8B074A7839}" type="presParOf" srcId="{BA7F177F-9178-4133-8E38-ADF9F1B5DF5F}" destId="{CD16070D-A819-4357-8BB6-916E31019B69}" srcOrd="3" destOrd="0" presId="urn:microsoft.com/office/officeart/2005/8/layout/radial1"/>
    <dgm:cxn modelId="{02489E03-6549-4793-A895-CCEA6E84A18F}" type="presParOf" srcId="{CD16070D-A819-4357-8BB6-916E31019B69}" destId="{E696F942-B2FB-48E1-8EF9-7F436DD44940}" srcOrd="0" destOrd="0" presId="urn:microsoft.com/office/officeart/2005/8/layout/radial1"/>
    <dgm:cxn modelId="{B6E05C37-F92F-4145-BE4E-CA2880AB6D08}" type="presParOf" srcId="{BA7F177F-9178-4133-8E38-ADF9F1B5DF5F}" destId="{ED877CA0-F12A-4142-AFEB-ABC515047CBB}" srcOrd="4" destOrd="0" presId="urn:microsoft.com/office/officeart/2005/8/layout/radial1"/>
    <dgm:cxn modelId="{6A31A5DE-ABDC-48DB-9D1E-FD09365EA988}" type="presParOf" srcId="{BA7F177F-9178-4133-8E38-ADF9F1B5DF5F}" destId="{85A1387E-AEE8-42ED-A32B-C4967DA7ECB9}" srcOrd="5" destOrd="0" presId="urn:microsoft.com/office/officeart/2005/8/layout/radial1"/>
    <dgm:cxn modelId="{A93148A7-AFED-41BC-AB90-0415A8B3FAE2}" type="presParOf" srcId="{85A1387E-AEE8-42ED-A32B-C4967DA7ECB9}" destId="{EFA08188-7265-4E9B-9B9D-7D75F182EF4F}" srcOrd="0" destOrd="0" presId="urn:microsoft.com/office/officeart/2005/8/layout/radial1"/>
    <dgm:cxn modelId="{101D187C-339E-439C-AD21-B4990BB87D4A}" type="presParOf" srcId="{BA7F177F-9178-4133-8E38-ADF9F1B5DF5F}" destId="{FE826344-E3AE-46E6-BB57-21EBFBB0340B}" srcOrd="6" destOrd="0" presId="urn:microsoft.com/office/officeart/2005/8/layout/radial1"/>
    <dgm:cxn modelId="{8C114FAA-49B1-4D51-A745-7AA42F89C7F8}" type="presParOf" srcId="{BA7F177F-9178-4133-8E38-ADF9F1B5DF5F}" destId="{DB9A9FD1-3E2C-4A03-A00D-FF346ADB5229}" srcOrd="7" destOrd="0" presId="urn:microsoft.com/office/officeart/2005/8/layout/radial1"/>
    <dgm:cxn modelId="{EB35FEBD-7522-4B8F-9C2F-3E5258270FBC}" type="presParOf" srcId="{DB9A9FD1-3E2C-4A03-A00D-FF346ADB5229}" destId="{A855B6C5-539F-4CFE-91F1-091F6267E464}" srcOrd="0" destOrd="0" presId="urn:microsoft.com/office/officeart/2005/8/layout/radial1"/>
    <dgm:cxn modelId="{92CE9378-8616-4501-8175-64D6F57BC11F}" type="presParOf" srcId="{BA7F177F-9178-4133-8E38-ADF9F1B5DF5F}" destId="{66CC803B-8885-4CE6-9FE9-E116DC7F1CB8}" srcOrd="8" destOrd="0" presId="urn:microsoft.com/office/officeart/2005/8/layout/radial1"/>
    <dgm:cxn modelId="{D96CA192-FE7A-4A18-8772-48A11C3F2A8A}" type="presParOf" srcId="{BA7F177F-9178-4133-8E38-ADF9F1B5DF5F}" destId="{7F2C2AE6-B401-4C1C-B7CC-2BC48082BB05}" srcOrd="9" destOrd="0" presId="urn:microsoft.com/office/officeart/2005/8/layout/radial1"/>
    <dgm:cxn modelId="{B9FB2AF9-F618-44E0-A618-B26A3FDE6E12}" type="presParOf" srcId="{7F2C2AE6-B401-4C1C-B7CC-2BC48082BB05}" destId="{E4F2398A-0E9B-4DB6-9ABF-FE994A8ADD09}" srcOrd="0" destOrd="0" presId="urn:microsoft.com/office/officeart/2005/8/layout/radial1"/>
    <dgm:cxn modelId="{FA3CC2EE-2082-40D5-A8EA-79625AF34E36}" type="presParOf" srcId="{BA7F177F-9178-4133-8E38-ADF9F1B5DF5F}" destId="{5B22B9C1-B63E-4E71-9A28-B008504F57E4}" srcOrd="10" destOrd="0" presId="urn:microsoft.com/office/officeart/2005/8/layout/radial1"/>
    <dgm:cxn modelId="{45003569-FC25-420F-BB91-0FBD4B6A6B19}" type="presParOf" srcId="{BA7F177F-9178-4133-8E38-ADF9F1B5DF5F}" destId="{1DE2760E-8014-4E96-890A-BBFA182162FB}" srcOrd="11" destOrd="0" presId="urn:microsoft.com/office/officeart/2005/8/layout/radial1"/>
    <dgm:cxn modelId="{7CE94411-B0D8-45C1-A9D7-11805C60ECD4}" type="presParOf" srcId="{1DE2760E-8014-4E96-890A-BBFA182162FB}" destId="{29365CD7-4AFB-4832-A7F2-874BA584542E}" srcOrd="0" destOrd="0" presId="urn:microsoft.com/office/officeart/2005/8/layout/radial1"/>
    <dgm:cxn modelId="{A8B8162C-919C-4117-8959-031BFC83EEA1}" type="presParOf" srcId="{BA7F177F-9178-4133-8E38-ADF9F1B5DF5F}" destId="{0C233E26-51AF-44DD-B9E6-AE7FEAB206A0}" srcOrd="12" destOrd="0" presId="urn:microsoft.com/office/officeart/2005/8/layout/radial1"/>
    <dgm:cxn modelId="{82412EDA-55BD-4006-A823-BCE5042BBADE}" type="presParOf" srcId="{BA7F177F-9178-4133-8E38-ADF9F1B5DF5F}" destId="{89FF5C6B-39C8-4E01-908C-69D401EA3D1D}" srcOrd="13" destOrd="0" presId="urn:microsoft.com/office/officeart/2005/8/layout/radial1"/>
    <dgm:cxn modelId="{5A0A6E49-F8E3-4443-8598-2419AD052F24}" type="presParOf" srcId="{89FF5C6B-39C8-4E01-908C-69D401EA3D1D}" destId="{F7F36125-C551-470F-92BB-0127B99000CC}" srcOrd="0" destOrd="0" presId="urn:microsoft.com/office/officeart/2005/8/layout/radial1"/>
    <dgm:cxn modelId="{74339423-A34F-4D37-86A6-B51CC9806660}" type="presParOf" srcId="{BA7F177F-9178-4133-8E38-ADF9F1B5DF5F}" destId="{798E4DCB-D901-475C-B866-2D1B08AC94F1}" srcOrd="14" destOrd="0" presId="urn:microsoft.com/office/officeart/2005/8/layout/radial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A2E788-E9A7-4F83-BF7E-0E5CDD35DABC}">
      <dsp:nvSpPr>
        <dsp:cNvPr id="0" name=""/>
        <dsp:cNvSpPr/>
      </dsp:nvSpPr>
      <dsp:spPr>
        <a:xfrm>
          <a:off x="3569344" y="2552505"/>
          <a:ext cx="1700510" cy="1700510"/>
        </a:xfrm>
        <a:prstGeom prst="ellipse">
          <a:avLst/>
        </a:prstGeom>
        <a:gradFill rotWithShape="0">
          <a:gsLst>
            <a:gs pos="0">
              <a:schemeClr val="accent4">
                <a:hueOff val="0"/>
                <a:satOff val="0"/>
                <a:lumOff val="0"/>
                <a:alphaOff val="0"/>
                <a:tint val="67000"/>
                <a:satMod val="105000"/>
                <a:lumMod val="110000"/>
              </a:schemeClr>
            </a:gs>
            <a:gs pos="50000">
              <a:schemeClr val="accent4">
                <a:hueOff val="0"/>
                <a:satOff val="0"/>
                <a:lumOff val="0"/>
                <a:alphaOff val="0"/>
                <a:tint val="73000"/>
                <a:satMod val="103000"/>
                <a:lumMod val="105000"/>
              </a:schemeClr>
            </a:gs>
            <a:gs pos="100000">
              <a:schemeClr val="accent4">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Event/finance Packet</a:t>
          </a:r>
        </a:p>
      </dsp:txBody>
      <dsp:txXfrm>
        <a:off x="3818378" y="2801539"/>
        <a:ext cx="1202442" cy="1202442"/>
      </dsp:txXfrm>
    </dsp:sp>
    <dsp:sp modelId="{689FF747-9753-4D14-BA58-4BC13F39DB16}">
      <dsp:nvSpPr>
        <dsp:cNvPr id="0" name=""/>
        <dsp:cNvSpPr/>
      </dsp:nvSpPr>
      <dsp:spPr>
        <a:xfrm rot="16245638">
          <a:off x="4100999" y="2200969"/>
          <a:ext cx="668652" cy="34628"/>
        </a:xfrm>
        <a:custGeom>
          <a:avLst/>
          <a:gdLst/>
          <a:ahLst/>
          <a:cxnLst/>
          <a:rect l="0" t="0" r="0" b="0"/>
          <a:pathLst>
            <a:path>
              <a:moveTo>
                <a:pt x="0" y="17314"/>
              </a:moveTo>
              <a:lnTo>
                <a:pt x="668652" y="17314"/>
              </a:lnTo>
            </a:path>
          </a:pathLst>
        </a:custGeom>
        <a:noFill/>
        <a:ln w="12700"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18609" y="2201567"/>
        <a:ext cx="33432" cy="33432"/>
      </dsp:txXfrm>
    </dsp:sp>
    <dsp:sp modelId="{A9F9B63D-22FB-461E-AC65-0502EE1D3B8B}">
      <dsp:nvSpPr>
        <dsp:cNvPr id="0" name=""/>
        <dsp:cNvSpPr/>
      </dsp:nvSpPr>
      <dsp:spPr>
        <a:xfrm>
          <a:off x="3600795" y="183551"/>
          <a:ext cx="1700510" cy="1700510"/>
        </a:xfrm>
        <a:prstGeom prst="ellipse">
          <a:avLst/>
        </a:prstGeom>
        <a:solidFill>
          <a:srgbClr val="FFFF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Room Res</a:t>
          </a:r>
        </a:p>
      </dsp:txBody>
      <dsp:txXfrm>
        <a:off x="3849829" y="432585"/>
        <a:ext cx="1202442" cy="1202442"/>
      </dsp:txXfrm>
    </dsp:sp>
    <dsp:sp modelId="{CD16070D-A819-4357-8BB6-916E31019B69}">
      <dsp:nvSpPr>
        <dsp:cNvPr id="0" name=""/>
        <dsp:cNvSpPr/>
      </dsp:nvSpPr>
      <dsp:spPr>
        <a:xfrm rot="19285714">
          <a:off x="4991919" y="2591152"/>
          <a:ext cx="847387" cy="34628"/>
        </a:xfrm>
        <a:custGeom>
          <a:avLst/>
          <a:gdLst/>
          <a:ahLst/>
          <a:cxnLst/>
          <a:rect l="0" t="0" r="0" b="0"/>
          <a:pathLst>
            <a:path>
              <a:moveTo>
                <a:pt x="0" y="17314"/>
              </a:moveTo>
              <a:lnTo>
                <a:pt x="847387" y="17314"/>
              </a:lnTo>
            </a:path>
          </a:pathLst>
        </a:custGeom>
        <a:noFill/>
        <a:ln w="12700"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94428" y="2587281"/>
        <a:ext cx="42369" cy="42369"/>
      </dsp:txXfrm>
    </dsp:sp>
    <dsp:sp modelId="{ED877CA0-F12A-4142-AFEB-ABC515047CBB}">
      <dsp:nvSpPr>
        <dsp:cNvPr id="0" name=""/>
        <dsp:cNvSpPr/>
      </dsp:nvSpPr>
      <dsp:spPr>
        <a:xfrm>
          <a:off x="5561371" y="963917"/>
          <a:ext cx="1700510" cy="1700510"/>
        </a:xfrm>
        <a:prstGeom prst="ellipse">
          <a:avLst/>
        </a:prstGeom>
        <a:solidFill>
          <a:srgbClr val="92D05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All Invoices</a:t>
          </a:r>
        </a:p>
      </dsp:txBody>
      <dsp:txXfrm>
        <a:off x="5810405" y="1212951"/>
        <a:ext cx="1202442" cy="1202442"/>
      </dsp:txXfrm>
    </dsp:sp>
    <dsp:sp modelId="{85A1387E-AEE8-42ED-A32B-C4967DA7ECB9}">
      <dsp:nvSpPr>
        <dsp:cNvPr id="0" name=""/>
        <dsp:cNvSpPr/>
      </dsp:nvSpPr>
      <dsp:spPr>
        <a:xfrm rot="771429">
          <a:off x="5237914" y="3668926"/>
          <a:ext cx="847387" cy="34628"/>
        </a:xfrm>
        <a:custGeom>
          <a:avLst/>
          <a:gdLst/>
          <a:ahLst/>
          <a:cxnLst/>
          <a:rect l="0" t="0" r="0" b="0"/>
          <a:pathLst>
            <a:path>
              <a:moveTo>
                <a:pt x="0" y="17314"/>
              </a:moveTo>
              <a:lnTo>
                <a:pt x="847387" y="17314"/>
              </a:lnTo>
            </a:path>
          </a:pathLst>
        </a:custGeom>
        <a:noFill/>
        <a:ln w="12700"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40423" y="3665056"/>
        <a:ext cx="42369" cy="42369"/>
      </dsp:txXfrm>
    </dsp:sp>
    <dsp:sp modelId="{FE826344-E3AE-46E6-BB57-21EBFBB0340B}">
      <dsp:nvSpPr>
        <dsp:cNvPr id="0" name=""/>
        <dsp:cNvSpPr/>
      </dsp:nvSpPr>
      <dsp:spPr>
        <a:xfrm>
          <a:off x="6053361" y="3119466"/>
          <a:ext cx="1700510" cy="1700510"/>
        </a:xfrm>
        <a:prstGeom prst="ellipse">
          <a:avLst/>
        </a:prstGeom>
        <a:gradFill rotWithShape="0">
          <a:gsLst>
            <a:gs pos="0">
              <a:schemeClr val="accent5">
                <a:hueOff val="-2019859"/>
                <a:satOff val="-5964"/>
                <a:lumOff val="-8170"/>
                <a:alphaOff val="0"/>
                <a:tint val="67000"/>
                <a:satMod val="105000"/>
                <a:lumMod val="110000"/>
              </a:schemeClr>
            </a:gs>
            <a:gs pos="50000">
              <a:schemeClr val="accent5">
                <a:hueOff val="-2019859"/>
                <a:satOff val="-5964"/>
                <a:lumOff val="-8170"/>
                <a:alphaOff val="0"/>
                <a:tint val="73000"/>
                <a:satMod val="103000"/>
                <a:lumMod val="105000"/>
              </a:schemeClr>
            </a:gs>
            <a:gs pos="100000">
              <a:schemeClr val="accent5">
                <a:hueOff val="-2019859"/>
                <a:satOff val="-5964"/>
                <a:lumOff val="-817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Copy of a Flier</a:t>
          </a:r>
        </a:p>
      </dsp:txBody>
      <dsp:txXfrm>
        <a:off x="6302395" y="3368500"/>
        <a:ext cx="1202442" cy="1202442"/>
      </dsp:txXfrm>
    </dsp:sp>
    <dsp:sp modelId="{DB9A9FD1-3E2C-4A03-A00D-FF346ADB5229}">
      <dsp:nvSpPr>
        <dsp:cNvPr id="0" name=""/>
        <dsp:cNvSpPr/>
      </dsp:nvSpPr>
      <dsp:spPr>
        <a:xfrm rot="3857143">
          <a:off x="4548651" y="4533234"/>
          <a:ext cx="847387" cy="34628"/>
        </a:xfrm>
        <a:custGeom>
          <a:avLst/>
          <a:gdLst/>
          <a:ahLst/>
          <a:cxnLst/>
          <a:rect l="0" t="0" r="0" b="0"/>
          <a:pathLst>
            <a:path>
              <a:moveTo>
                <a:pt x="0" y="17314"/>
              </a:moveTo>
              <a:lnTo>
                <a:pt x="847387" y="17314"/>
              </a:lnTo>
            </a:path>
          </a:pathLst>
        </a:custGeom>
        <a:noFill/>
        <a:ln w="12700"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51161" y="4529364"/>
        <a:ext cx="42369" cy="42369"/>
      </dsp:txXfrm>
    </dsp:sp>
    <dsp:sp modelId="{66CC803B-8885-4CE6-9FE9-E116DC7F1CB8}">
      <dsp:nvSpPr>
        <dsp:cNvPr id="0" name=""/>
        <dsp:cNvSpPr/>
      </dsp:nvSpPr>
      <dsp:spPr>
        <a:xfrm>
          <a:off x="4674836" y="4848082"/>
          <a:ext cx="1700510" cy="1700510"/>
        </a:xfrm>
        <a:prstGeom prst="ellipse">
          <a:avLst/>
        </a:prstGeom>
        <a:gradFill rotWithShape="0">
          <a:gsLst>
            <a:gs pos="0">
              <a:schemeClr val="accent5">
                <a:hueOff val="-3029788"/>
                <a:satOff val="-8945"/>
                <a:lumOff val="-12255"/>
                <a:alphaOff val="0"/>
                <a:tint val="67000"/>
                <a:satMod val="105000"/>
                <a:lumMod val="110000"/>
              </a:schemeClr>
            </a:gs>
            <a:gs pos="50000">
              <a:schemeClr val="accent5">
                <a:hueOff val="-3029788"/>
                <a:satOff val="-8945"/>
                <a:lumOff val="-12255"/>
                <a:alphaOff val="0"/>
                <a:tint val="73000"/>
                <a:satMod val="103000"/>
                <a:lumMod val="105000"/>
              </a:schemeClr>
            </a:gs>
            <a:gs pos="100000">
              <a:schemeClr val="accent5">
                <a:hueOff val="-3029788"/>
                <a:satOff val="-8945"/>
                <a:lumOff val="-12255"/>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Event Entry</a:t>
          </a:r>
        </a:p>
      </dsp:txBody>
      <dsp:txXfrm>
        <a:off x="4923870" y="5097116"/>
        <a:ext cx="1202442" cy="1202442"/>
      </dsp:txXfrm>
    </dsp:sp>
    <dsp:sp modelId="{7F2C2AE6-B401-4C1C-B7CC-2BC48082BB05}">
      <dsp:nvSpPr>
        <dsp:cNvPr id="0" name=""/>
        <dsp:cNvSpPr/>
      </dsp:nvSpPr>
      <dsp:spPr>
        <a:xfrm rot="6942857">
          <a:off x="3443160" y="4533234"/>
          <a:ext cx="847387" cy="34628"/>
        </a:xfrm>
        <a:custGeom>
          <a:avLst/>
          <a:gdLst/>
          <a:ahLst/>
          <a:cxnLst/>
          <a:rect l="0" t="0" r="0" b="0"/>
          <a:pathLst>
            <a:path>
              <a:moveTo>
                <a:pt x="0" y="17314"/>
              </a:moveTo>
              <a:lnTo>
                <a:pt x="847387" y="17314"/>
              </a:lnTo>
            </a:path>
          </a:pathLst>
        </a:custGeom>
        <a:noFill/>
        <a:ln w="12700"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845669" y="4529364"/>
        <a:ext cx="42369" cy="42369"/>
      </dsp:txXfrm>
    </dsp:sp>
    <dsp:sp modelId="{5B22B9C1-B63E-4E71-9A28-B008504F57E4}">
      <dsp:nvSpPr>
        <dsp:cNvPr id="0" name=""/>
        <dsp:cNvSpPr/>
      </dsp:nvSpPr>
      <dsp:spPr>
        <a:xfrm>
          <a:off x="2463853" y="4848082"/>
          <a:ext cx="1700510" cy="1700510"/>
        </a:xfrm>
        <a:prstGeom prst="ellipse">
          <a:avLst/>
        </a:prstGeom>
        <a:solidFill>
          <a:srgbClr val="00B0F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Fundraising Form</a:t>
          </a:r>
        </a:p>
      </dsp:txBody>
      <dsp:txXfrm>
        <a:off x="2712887" y="5097116"/>
        <a:ext cx="1202442" cy="1202442"/>
      </dsp:txXfrm>
    </dsp:sp>
    <dsp:sp modelId="{1DE2760E-8014-4E96-890A-BBFA182162FB}">
      <dsp:nvSpPr>
        <dsp:cNvPr id="0" name=""/>
        <dsp:cNvSpPr/>
      </dsp:nvSpPr>
      <dsp:spPr>
        <a:xfrm rot="10028571">
          <a:off x="2753897" y="3668926"/>
          <a:ext cx="847387" cy="34628"/>
        </a:xfrm>
        <a:custGeom>
          <a:avLst/>
          <a:gdLst/>
          <a:ahLst/>
          <a:cxnLst/>
          <a:rect l="0" t="0" r="0" b="0"/>
          <a:pathLst>
            <a:path>
              <a:moveTo>
                <a:pt x="0" y="17314"/>
              </a:moveTo>
              <a:lnTo>
                <a:pt x="847387" y="17314"/>
              </a:lnTo>
            </a:path>
          </a:pathLst>
        </a:custGeom>
        <a:noFill/>
        <a:ln w="12700"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156407" y="3665056"/>
        <a:ext cx="42369" cy="42369"/>
      </dsp:txXfrm>
    </dsp:sp>
    <dsp:sp modelId="{0C233E26-51AF-44DD-B9E6-AE7FEAB206A0}">
      <dsp:nvSpPr>
        <dsp:cNvPr id="0" name=""/>
        <dsp:cNvSpPr/>
      </dsp:nvSpPr>
      <dsp:spPr>
        <a:xfrm>
          <a:off x="1085328" y="3119466"/>
          <a:ext cx="1700510" cy="1700510"/>
        </a:xfrm>
        <a:prstGeom prst="ellipse">
          <a:avLst/>
        </a:prstGeom>
        <a:solidFill>
          <a:srgbClr val="FF00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Financial Entry</a:t>
          </a:r>
        </a:p>
      </dsp:txBody>
      <dsp:txXfrm>
        <a:off x="1334362" y="3368500"/>
        <a:ext cx="1202442" cy="1202442"/>
      </dsp:txXfrm>
    </dsp:sp>
    <dsp:sp modelId="{89FF5C6B-39C8-4E01-908C-69D401EA3D1D}">
      <dsp:nvSpPr>
        <dsp:cNvPr id="0" name=""/>
        <dsp:cNvSpPr/>
      </dsp:nvSpPr>
      <dsp:spPr>
        <a:xfrm rot="13114286">
          <a:off x="2999892" y="2591152"/>
          <a:ext cx="847387" cy="34628"/>
        </a:xfrm>
        <a:custGeom>
          <a:avLst/>
          <a:gdLst/>
          <a:ahLst/>
          <a:cxnLst/>
          <a:rect l="0" t="0" r="0" b="0"/>
          <a:pathLst>
            <a:path>
              <a:moveTo>
                <a:pt x="0" y="17314"/>
              </a:moveTo>
              <a:lnTo>
                <a:pt x="847387" y="17314"/>
              </a:lnTo>
            </a:path>
          </a:pathLst>
        </a:custGeom>
        <a:noFill/>
        <a:ln w="12700"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402401" y="2587281"/>
        <a:ext cx="42369" cy="42369"/>
      </dsp:txXfrm>
    </dsp:sp>
    <dsp:sp modelId="{798E4DCB-D901-475C-B866-2D1B08AC94F1}">
      <dsp:nvSpPr>
        <dsp:cNvPr id="0" name=""/>
        <dsp:cNvSpPr/>
      </dsp:nvSpPr>
      <dsp:spPr>
        <a:xfrm>
          <a:off x="1577318" y="963917"/>
          <a:ext cx="1700510" cy="1700510"/>
        </a:xfrm>
        <a:prstGeom prst="ellipse">
          <a:avLst/>
        </a:prstGeom>
        <a:gradFill rotWithShape="0">
          <a:gsLst>
            <a:gs pos="0">
              <a:schemeClr val="accent5">
                <a:hueOff val="-6059576"/>
                <a:satOff val="-17891"/>
                <a:lumOff val="-24510"/>
                <a:alphaOff val="0"/>
                <a:tint val="67000"/>
                <a:satMod val="105000"/>
                <a:lumMod val="110000"/>
              </a:schemeClr>
            </a:gs>
            <a:gs pos="50000">
              <a:schemeClr val="accent5">
                <a:hueOff val="-6059576"/>
                <a:satOff val="-17891"/>
                <a:lumOff val="-24510"/>
                <a:alphaOff val="0"/>
                <a:tint val="73000"/>
                <a:satMod val="103000"/>
                <a:lumMod val="105000"/>
              </a:schemeClr>
            </a:gs>
            <a:gs pos="100000">
              <a:schemeClr val="accent5">
                <a:hueOff val="-6059576"/>
                <a:satOff val="-17891"/>
                <a:lumOff val="-2451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Approvals</a:t>
          </a:r>
        </a:p>
      </dsp:txBody>
      <dsp:txXfrm>
        <a:off x="1826352" y="1212951"/>
        <a:ext cx="1202442" cy="120244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defRPr sz="1200" smtClean="0"/>
            </a:lvl1pPr>
          </a:lstStyle>
          <a:p>
            <a:pPr>
              <a:defRPr/>
            </a:pPr>
            <a:endParaRPr lang="en-US" altLang="en-US" dirty="0"/>
          </a:p>
        </p:txBody>
      </p:sp>
      <p:sp>
        <p:nvSpPr>
          <p:cNvPr id="25603" name="Rectangle 3"/>
          <p:cNvSpPr>
            <a:spLocks noGrp="1" noChangeArrowheads="1"/>
          </p:cNvSpPr>
          <p:nvPr>
            <p:ph type="dt" sz="quarter" idx="1"/>
          </p:nvPr>
        </p:nvSpPr>
        <p:spPr bwMode="auto">
          <a:xfrm>
            <a:off x="3979757"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lgn="r">
              <a:defRPr sz="1200" smtClean="0"/>
            </a:lvl1pPr>
          </a:lstStyle>
          <a:p>
            <a:pPr>
              <a:defRPr/>
            </a:pPr>
            <a:endParaRPr lang="en-US" altLang="en-US" dirty="0"/>
          </a:p>
        </p:txBody>
      </p:sp>
      <p:sp>
        <p:nvSpPr>
          <p:cNvPr id="25604" name="Rectangle 4"/>
          <p:cNvSpPr>
            <a:spLocks noGrp="1" noChangeArrowheads="1"/>
          </p:cNvSpPr>
          <p:nvPr>
            <p:ph type="ftr" sz="quarter" idx="2"/>
          </p:nvPr>
        </p:nvSpPr>
        <p:spPr bwMode="auto">
          <a:xfrm>
            <a:off x="0" y="8843645"/>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defRPr sz="1200" smtClean="0"/>
            </a:lvl1pPr>
          </a:lstStyle>
          <a:p>
            <a:pPr>
              <a:defRPr/>
            </a:pPr>
            <a:endParaRPr lang="en-US" altLang="en-US" dirty="0"/>
          </a:p>
        </p:txBody>
      </p:sp>
      <p:sp>
        <p:nvSpPr>
          <p:cNvPr id="25605" name="Rectangle 5"/>
          <p:cNvSpPr>
            <a:spLocks noGrp="1" noChangeArrowheads="1"/>
          </p:cNvSpPr>
          <p:nvPr>
            <p:ph type="sldNum" sz="quarter" idx="3"/>
          </p:nvPr>
        </p:nvSpPr>
        <p:spPr bwMode="auto">
          <a:xfrm>
            <a:off x="3979757" y="8843645"/>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lgn="r">
              <a:defRPr sz="1200" smtClean="0"/>
            </a:lvl1pPr>
          </a:lstStyle>
          <a:p>
            <a:pPr>
              <a:defRPr/>
            </a:pPr>
            <a:fld id="{7D67A3F4-C038-4476-852C-95335BB62F0D}" type="slidenum">
              <a:rPr lang="en-US" altLang="en-US"/>
              <a:pPr>
                <a:defRPr/>
              </a:pPr>
              <a:t>‹#›</a:t>
            </a:fld>
            <a:endParaRPr lang="en-US" altLang="en-US" dirty="0"/>
          </a:p>
        </p:txBody>
      </p:sp>
    </p:spTree>
    <p:extLst>
      <p:ext uri="{BB962C8B-B14F-4D97-AF65-F5344CB8AC3E}">
        <p14:creationId xmlns:p14="http://schemas.microsoft.com/office/powerpoint/2010/main" val="554410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defRPr sz="1200" smtClean="0"/>
            </a:lvl1pPr>
          </a:lstStyle>
          <a:p>
            <a:pPr>
              <a:defRPr/>
            </a:pPr>
            <a:endParaRPr lang="en-US" altLang="en-US" dirty="0"/>
          </a:p>
        </p:txBody>
      </p:sp>
      <p:sp>
        <p:nvSpPr>
          <p:cNvPr id="4099" name="Rectangle 3"/>
          <p:cNvSpPr>
            <a:spLocks noGrp="1" noChangeArrowheads="1"/>
          </p:cNvSpPr>
          <p:nvPr>
            <p:ph type="dt"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lgn="r">
              <a:defRPr sz="1200" smtClean="0"/>
            </a:lvl1pPr>
          </a:lstStyle>
          <a:p>
            <a:pPr>
              <a:defRPr/>
            </a:pPr>
            <a:endParaRPr lang="en-US" altLang="en-US" dirty="0"/>
          </a:p>
        </p:txBody>
      </p:sp>
      <p:sp>
        <p:nvSpPr>
          <p:cNvPr id="9220"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2310" y="4421823"/>
            <a:ext cx="5618480" cy="418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02" name="Rectangle 6"/>
          <p:cNvSpPr>
            <a:spLocks noGrp="1" noChangeArrowheads="1"/>
          </p:cNvSpPr>
          <p:nvPr>
            <p:ph type="ftr" sz="quarter" idx="4"/>
          </p:nvPr>
        </p:nvSpPr>
        <p:spPr bwMode="auto">
          <a:xfrm>
            <a:off x="0" y="884203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defRPr sz="1200" smtClean="0"/>
            </a:lvl1pPr>
          </a:lstStyle>
          <a:p>
            <a:pPr>
              <a:defRPr/>
            </a:pPr>
            <a:endParaRPr lang="en-US" altLang="en-US" dirty="0"/>
          </a:p>
        </p:txBody>
      </p:sp>
      <p:sp>
        <p:nvSpPr>
          <p:cNvPr id="4103" name="Rectangle 7"/>
          <p:cNvSpPr>
            <a:spLocks noGrp="1" noChangeArrowheads="1"/>
          </p:cNvSpPr>
          <p:nvPr>
            <p:ph type="sldNum" sz="quarter" idx="5"/>
          </p:nvPr>
        </p:nvSpPr>
        <p:spPr bwMode="auto">
          <a:xfrm>
            <a:off x="3978132" y="884203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lgn="r">
              <a:defRPr sz="1200" smtClean="0"/>
            </a:lvl1pPr>
          </a:lstStyle>
          <a:p>
            <a:pPr>
              <a:defRPr/>
            </a:pPr>
            <a:fld id="{5424CE57-0019-4E74-9092-841251454F31}" type="slidenum">
              <a:rPr lang="en-US" altLang="en-US"/>
              <a:pPr>
                <a:defRPr/>
              </a:pPr>
              <a:t>‹#›</a:t>
            </a:fld>
            <a:endParaRPr lang="en-US" altLang="en-US" dirty="0"/>
          </a:p>
        </p:txBody>
      </p:sp>
    </p:spTree>
    <p:extLst>
      <p:ext uri="{BB962C8B-B14F-4D97-AF65-F5344CB8AC3E}">
        <p14:creationId xmlns:p14="http://schemas.microsoft.com/office/powerpoint/2010/main" val="3786874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96" charset="-128"/>
              </a:defRPr>
            </a:lvl1pPr>
            <a:lvl2pPr marL="38710407" indent="-38243821" eaLnBrk="0" hangingPunct="0">
              <a:spcBef>
                <a:spcPct val="30000"/>
              </a:spcBef>
              <a:defRPr sz="1200">
                <a:solidFill>
                  <a:schemeClr val="tx1"/>
                </a:solidFill>
                <a:latin typeface="Arial" charset="0"/>
                <a:ea typeface="ＭＳ Ｐゴシック" pitchFamily="96" charset="-128"/>
              </a:defRPr>
            </a:lvl2pPr>
            <a:lvl3pPr marL="1166464" indent="-233292" eaLnBrk="0" hangingPunct="0">
              <a:spcBef>
                <a:spcPct val="30000"/>
              </a:spcBef>
              <a:defRPr sz="1200">
                <a:solidFill>
                  <a:schemeClr val="tx1"/>
                </a:solidFill>
                <a:latin typeface="Arial" charset="0"/>
                <a:ea typeface="ＭＳ Ｐゴシック" pitchFamily="96" charset="-128"/>
              </a:defRPr>
            </a:lvl3pPr>
            <a:lvl4pPr marL="1633050" indent="-233292" eaLnBrk="0" hangingPunct="0">
              <a:spcBef>
                <a:spcPct val="30000"/>
              </a:spcBef>
              <a:defRPr sz="1200">
                <a:solidFill>
                  <a:schemeClr val="tx1"/>
                </a:solidFill>
                <a:latin typeface="Arial" charset="0"/>
                <a:ea typeface="ＭＳ Ｐゴシック" pitchFamily="96" charset="-128"/>
              </a:defRPr>
            </a:lvl4pPr>
            <a:lvl5pPr marL="2099636" indent="-233292" eaLnBrk="0" hangingPunct="0">
              <a:spcBef>
                <a:spcPct val="30000"/>
              </a:spcBef>
              <a:defRPr sz="1200">
                <a:solidFill>
                  <a:schemeClr val="tx1"/>
                </a:solidFill>
                <a:latin typeface="Arial" charset="0"/>
                <a:ea typeface="ＭＳ Ｐゴシック" pitchFamily="96" charset="-128"/>
              </a:defRPr>
            </a:lvl5pPr>
            <a:lvl6pPr marL="2566221" indent="-233292" eaLnBrk="0" fontAlgn="base" hangingPunct="0">
              <a:spcBef>
                <a:spcPct val="30000"/>
              </a:spcBef>
              <a:spcAft>
                <a:spcPct val="0"/>
              </a:spcAft>
              <a:defRPr sz="1200">
                <a:solidFill>
                  <a:schemeClr val="tx1"/>
                </a:solidFill>
                <a:latin typeface="Arial" charset="0"/>
                <a:ea typeface="ＭＳ Ｐゴシック" pitchFamily="96" charset="-128"/>
              </a:defRPr>
            </a:lvl6pPr>
            <a:lvl7pPr marL="3032806" indent="-233292" eaLnBrk="0" fontAlgn="base" hangingPunct="0">
              <a:spcBef>
                <a:spcPct val="30000"/>
              </a:spcBef>
              <a:spcAft>
                <a:spcPct val="0"/>
              </a:spcAft>
              <a:defRPr sz="1200">
                <a:solidFill>
                  <a:schemeClr val="tx1"/>
                </a:solidFill>
                <a:latin typeface="Arial" charset="0"/>
                <a:ea typeface="ＭＳ Ｐゴシック" pitchFamily="96" charset="-128"/>
              </a:defRPr>
            </a:lvl7pPr>
            <a:lvl8pPr marL="3499392" indent="-233292" eaLnBrk="0" fontAlgn="base" hangingPunct="0">
              <a:spcBef>
                <a:spcPct val="30000"/>
              </a:spcBef>
              <a:spcAft>
                <a:spcPct val="0"/>
              </a:spcAft>
              <a:defRPr sz="1200">
                <a:solidFill>
                  <a:schemeClr val="tx1"/>
                </a:solidFill>
                <a:latin typeface="Arial" charset="0"/>
                <a:ea typeface="ＭＳ Ｐゴシック" pitchFamily="96" charset="-128"/>
              </a:defRPr>
            </a:lvl8pPr>
            <a:lvl9pPr marL="3965978" indent="-233292" eaLnBrk="0" fontAlgn="base" hangingPunct="0">
              <a:spcBef>
                <a:spcPct val="30000"/>
              </a:spcBef>
              <a:spcAft>
                <a:spcPct val="0"/>
              </a:spcAft>
              <a:defRPr sz="1200">
                <a:solidFill>
                  <a:schemeClr val="tx1"/>
                </a:solidFill>
                <a:latin typeface="Arial" charset="0"/>
                <a:ea typeface="ＭＳ Ｐゴシック" pitchFamily="96" charset="-128"/>
              </a:defRPr>
            </a:lvl9pPr>
          </a:lstStyle>
          <a:p>
            <a:pPr eaLnBrk="1" hangingPunct="1">
              <a:spcBef>
                <a:spcPct val="0"/>
              </a:spcBef>
            </a:pPr>
            <a:fld id="{0572AA11-0B87-41B3-AA0A-A1E7845F8988}" type="slidenum">
              <a:rPr lang="en-US" altLang="en-US"/>
              <a:pPr eaLnBrk="1" hangingPunct="1">
                <a:spcBef>
                  <a:spcPct val="0"/>
                </a:spcBef>
              </a:pPr>
              <a:t>1</a:t>
            </a:fld>
            <a:endParaRPr lang="en-US" altLang="en-US" dirty="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charset="0"/>
            </a:endParaRPr>
          </a:p>
        </p:txBody>
      </p:sp>
    </p:spTree>
    <p:extLst>
      <p:ext uri="{BB962C8B-B14F-4D97-AF65-F5344CB8AC3E}">
        <p14:creationId xmlns:p14="http://schemas.microsoft.com/office/powerpoint/2010/main" val="340165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charset="0"/>
            </a:endParaRPr>
          </a:p>
        </p:txBody>
      </p:sp>
    </p:spTree>
    <p:extLst>
      <p:ext uri="{BB962C8B-B14F-4D97-AF65-F5344CB8AC3E}">
        <p14:creationId xmlns:p14="http://schemas.microsoft.com/office/powerpoint/2010/main" val="534031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charset="0"/>
            </a:endParaRPr>
          </a:p>
        </p:txBody>
      </p:sp>
    </p:spTree>
    <p:extLst>
      <p:ext uri="{BB962C8B-B14F-4D97-AF65-F5344CB8AC3E}">
        <p14:creationId xmlns:p14="http://schemas.microsoft.com/office/powerpoint/2010/main" val="2666490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424CE57-0019-4E74-9092-841251454F31}" type="slidenum">
              <a:rPr lang="en-US" altLang="en-US" smtClean="0"/>
              <a:pPr>
                <a:defRPr/>
              </a:pPr>
              <a:t>7</a:t>
            </a:fld>
            <a:endParaRPr lang="en-US" altLang="en-US" dirty="0"/>
          </a:p>
        </p:txBody>
      </p:sp>
    </p:spTree>
    <p:extLst>
      <p:ext uri="{BB962C8B-B14F-4D97-AF65-F5344CB8AC3E}">
        <p14:creationId xmlns:p14="http://schemas.microsoft.com/office/powerpoint/2010/main" val="2416572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424CE57-0019-4E74-9092-841251454F31}" type="slidenum">
              <a:rPr lang="en-US" altLang="en-US" smtClean="0"/>
              <a:pPr>
                <a:defRPr/>
              </a:pPr>
              <a:t>8</a:t>
            </a:fld>
            <a:endParaRPr lang="en-US" altLang="en-US" dirty="0"/>
          </a:p>
        </p:txBody>
      </p:sp>
    </p:spTree>
    <p:extLst>
      <p:ext uri="{BB962C8B-B14F-4D97-AF65-F5344CB8AC3E}">
        <p14:creationId xmlns:p14="http://schemas.microsoft.com/office/powerpoint/2010/main" val="700993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424CE57-0019-4E74-9092-841251454F31}" type="slidenum">
              <a:rPr lang="en-US" altLang="en-US" smtClean="0"/>
              <a:pPr>
                <a:defRPr/>
              </a:pPr>
              <a:t>21</a:t>
            </a:fld>
            <a:endParaRPr lang="en-US" altLang="en-US" dirty="0"/>
          </a:p>
        </p:txBody>
      </p:sp>
    </p:spTree>
    <p:extLst>
      <p:ext uri="{BB962C8B-B14F-4D97-AF65-F5344CB8AC3E}">
        <p14:creationId xmlns:p14="http://schemas.microsoft.com/office/powerpoint/2010/main" val="2748731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there is no longer a conference line?</a:t>
            </a:r>
          </a:p>
          <a:p>
            <a:r>
              <a:rPr lang="en-US" dirty="0"/>
              <a:t>Mention</a:t>
            </a:r>
            <a:r>
              <a:rPr lang="en-US" baseline="0" dirty="0"/>
              <a:t> the VP of Allocations will notify clubs when the event is ready to be heard at Allocation; however, it is usually one week after their </a:t>
            </a:r>
            <a:r>
              <a:rPr lang="en-US" baseline="0" dirty="0" err="1"/>
              <a:t>evetn</a:t>
            </a:r>
            <a:r>
              <a:rPr lang="en-US" baseline="0" dirty="0"/>
              <a:t> is passed to stage 3. Always a Tuesday during common hour.  </a:t>
            </a:r>
          </a:p>
          <a:p>
            <a:r>
              <a:rPr lang="en-US" baseline="0" dirty="0"/>
              <a:t>Discuss the last bullet more?</a:t>
            </a:r>
            <a:endParaRPr lang="en-US" dirty="0"/>
          </a:p>
        </p:txBody>
      </p:sp>
      <p:sp>
        <p:nvSpPr>
          <p:cNvPr id="4" name="Slide Number Placeholder 3"/>
          <p:cNvSpPr>
            <a:spLocks noGrp="1"/>
          </p:cNvSpPr>
          <p:nvPr>
            <p:ph type="sldNum" sz="quarter" idx="10"/>
          </p:nvPr>
        </p:nvSpPr>
        <p:spPr/>
        <p:txBody>
          <a:bodyPr/>
          <a:lstStyle/>
          <a:p>
            <a:pPr>
              <a:defRPr/>
            </a:pPr>
            <a:fld id="{5424CE57-0019-4E74-9092-841251454F31}" type="slidenum">
              <a:rPr lang="en-US" altLang="en-US" smtClean="0"/>
              <a:pPr>
                <a:defRPr/>
              </a:pPr>
              <a:t>28</a:t>
            </a:fld>
            <a:endParaRPr lang="en-US" altLang="en-US" dirty="0"/>
          </a:p>
        </p:txBody>
      </p:sp>
    </p:spTree>
    <p:extLst>
      <p:ext uri="{BB962C8B-B14F-4D97-AF65-F5344CB8AC3E}">
        <p14:creationId xmlns:p14="http://schemas.microsoft.com/office/powerpoint/2010/main" val="161108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pPr>
              <a:defRPr/>
            </a:pPr>
            <a:endParaRPr lang="en-US" altLang="en-US" dirty="0"/>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pPr>
              <a:defRPr/>
            </a:pPr>
            <a:endParaRPr lang="en-US" altLang="en-US" dirty="0"/>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pPr>
              <a:defRPr/>
            </a:pPr>
            <a:fld id="{A79F0ABD-70C7-4848-BB4D-CBB0E5462850}" type="slidenum">
              <a:rPr lang="en-US" altLang="en-US" smtClean="0"/>
              <a:pPr>
                <a:defRPr/>
              </a:pPr>
              <a:t>‹#›</a:t>
            </a:fld>
            <a:endParaRPr lang="en-US" altLang="en-US"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560357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A79F0ABD-70C7-4848-BB4D-CBB0E5462850}" type="slidenum">
              <a:rPr lang="en-US" altLang="en-US" smtClean="0"/>
              <a:pPr>
                <a:defRPr/>
              </a:pPr>
              <a:t>‹#›</a:t>
            </a:fld>
            <a:endParaRPr lang="en-US" altLang="en-US" dirty="0"/>
          </a:p>
        </p:txBody>
      </p:sp>
    </p:spTree>
    <p:extLst>
      <p:ext uri="{BB962C8B-B14F-4D97-AF65-F5344CB8AC3E}">
        <p14:creationId xmlns:p14="http://schemas.microsoft.com/office/powerpoint/2010/main" val="390633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A79F0ABD-70C7-4848-BB4D-CBB0E5462850}" type="slidenum">
              <a:rPr lang="en-US" altLang="en-US" smtClean="0"/>
              <a:pPr>
                <a:defRPr/>
              </a:pPr>
              <a:t>‹#›</a:t>
            </a:fld>
            <a:endParaRPr lang="en-US" altLang="en-US" dirty="0"/>
          </a:p>
        </p:txBody>
      </p:sp>
    </p:spTree>
    <p:extLst>
      <p:ext uri="{BB962C8B-B14F-4D97-AF65-F5344CB8AC3E}">
        <p14:creationId xmlns:p14="http://schemas.microsoft.com/office/powerpoint/2010/main" val="2661084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A79F0ABD-70C7-4848-BB4D-CBB0E5462850}" type="slidenum">
              <a:rPr lang="en-US" altLang="en-US" smtClean="0"/>
              <a:pPr>
                <a:defRPr/>
              </a:pPr>
              <a:t>‹#›</a:t>
            </a:fld>
            <a:endParaRPr lang="en-US" altLang="en-US" dirty="0"/>
          </a:p>
        </p:txBody>
      </p:sp>
    </p:spTree>
    <p:extLst>
      <p:ext uri="{BB962C8B-B14F-4D97-AF65-F5344CB8AC3E}">
        <p14:creationId xmlns:p14="http://schemas.microsoft.com/office/powerpoint/2010/main" val="412934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A79F0ABD-70C7-4848-BB4D-CBB0E5462850}" type="slidenum">
              <a:rPr lang="en-US" altLang="en-US" smtClean="0"/>
              <a:pPr>
                <a:defRPr/>
              </a:pPr>
              <a:t>‹#›</a:t>
            </a:fld>
            <a:endParaRPr lang="en-US" altLang="en-US" dirty="0"/>
          </a:p>
        </p:txBody>
      </p:sp>
    </p:spTree>
    <p:extLst>
      <p:ext uri="{BB962C8B-B14F-4D97-AF65-F5344CB8AC3E}">
        <p14:creationId xmlns:p14="http://schemas.microsoft.com/office/powerpoint/2010/main" val="49664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pPr>
              <a:defRPr/>
            </a:pPr>
            <a:endParaRPr lang="en-US" altLang="en-US" dirty="0"/>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pPr>
              <a:defRPr/>
            </a:pPr>
            <a:endParaRPr lang="en-US" altLang="en-US" dirty="0"/>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pPr>
              <a:defRPr/>
            </a:pPr>
            <a:fld id="{A79F0ABD-70C7-4848-BB4D-CBB0E5462850}" type="slidenum">
              <a:rPr lang="en-US" altLang="en-US" smtClean="0"/>
              <a:pPr>
                <a:defRPr/>
              </a:pPr>
              <a:t>‹#›</a:t>
            </a:fld>
            <a:endParaRPr lang="en-US" altLang="en-US" dirty="0"/>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2477677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A79F0ABD-70C7-4848-BB4D-CBB0E5462850}" type="slidenum">
              <a:rPr lang="en-US" altLang="en-US" smtClean="0"/>
              <a:pPr>
                <a:defRPr/>
              </a:pPr>
              <a:t>‹#›</a:t>
            </a:fld>
            <a:endParaRPr lang="en-US" altLang="en-US" dirty="0"/>
          </a:p>
        </p:txBody>
      </p:sp>
    </p:spTree>
    <p:extLst>
      <p:ext uri="{BB962C8B-B14F-4D97-AF65-F5344CB8AC3E}">
        <p14:creationId xmlns:p14="http://schemas.microsoft.com/office/powerpoint/2010/main" val="142962652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dirty="0"/>
          </a:p>
        </p:txBody>
      </p:sp>
      <p:sp>
        <p:nvSpPr>
          <p:cNvPr id="8" name="Footer Placeholder 7"/>
          <p:cNvSpPr>
            <a:spLocks noGrp="1"/>
          </p:cNvSpPr>
          <p:nvPr>
            <p:ph type="ftr" sz="quarter" idx="11"/>
          </p:nvPr>
        </p:nvSpPr>
        <p:spPr/>
        <p:txBody>
          <a:bodyPr/>
          <a:lstStyle/>
          <a:p>
            <a:pPr>
              <a:defRPr/>
            </a:pPr>
            <a:endParaRPr lang="en-US" altLang="en-US" dirty="0"/>
          </a:p>
        </p:txBody>
      </p:sp>
      <p:sp>
        <p:nvSpPr>
          <p:cNvPr id="9" name="Slide Number Placeholder 8"/>
          <p:cNvSpPr>
            <a:spLocks noGrp="1"/>
          </p:cNvSpPr>
          <p:nvPr>
            <p:ph type="sldNum" sz="quarter" idx="12"/>
          </p:nvPr>
        </p:nvSpPr>
        <p:spPr/>
        <p:txBody>
          <a:bodyPr/>
          <a:lstStyle/>
          <a:p>
            <a:pPr>
              <a:defRPr/>
            </a:pPr>
            <a:fld id="{A79F0ABD-70C7-4848-BB4D-CBB0E5462850}" type="slidenum">
              <a:rPr lang="en-US" altLang="en-US" smtClean="0"/>
              <a:pPr>
                <a:defRPr/>
              </a:pPr>
              <a:t>‹#›</a:t>
            </a:fld>
            <a:endParaRPr lang="en-US" altLang="en-US" dirty="0"/>
          </a:p>
        </p:txBody>
      </p:sp>
    </p:spTree>
    <p:extLst>
      <p:ext uri="{BB962C8B-B14F-4D97-AF65-F5344CB8AC3E}">
        <p14:creationId xmlns:p14="http://schemas.microsoft.com/office/powerpoint/2010/main" val="199549141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dirty="0"/>
          </a:p>
        </p:txBody>
      </p:sp>
      <p:sp>
        <p:nvSpPr>
          <p:cNvPr id="4" name="Footer Placeholder 3"/>
          <p:cNvSpPr>
            <a:spLocks noGrp="1"/>
          </p:cNvSpPr>
          <p:nvPr>
            <p:ph type="ftr" sz="quarter" idx="11"/>
          </p:nvPr>
        </p:nvSpPr>
        <p:spPr/>
        <p:txBody>
          <a:bodyPr/>
          <a:lstStyle/>
          <a:p>
            <a:pPr>
              <a:defRPr/>
            </a:pPr>
            <a:endParaRPr lang="en-US" altLang="en-US" dirty="0"/>
          </a:p>
        </p:txBody>
      </p:sp>
      <p:sp>
        <p:nvSpPr>
          <p:cNvPr id="5" name="Slide Number Placeholder 4"/>
          <p:cNvSpPr>
            <a:spLocks noGrp="1"/>
          </p:cNvSpPr>
          <p:nvPr>
            <p:ph type="sldNum" sz="quarter" idx="12"/>
          </p:nvPr>
        </p:nvSpPr>
        <p:spPr/>
        <p:txBody>
          <a:bodyPr/>
          <a:lstStyle/>
          <a:p>
            <a:pPr>
              <a:defRPr/>
            </a:pPr>
            <a:fld id="{764AEAC1-288A-47D2-8802-2A63E65345FA}" type="slidenum">
              <a:rPr lang="en-US" altLang="en-US" smtClean="0"/>
              <a:pPr>
                <a:defRPr/>
              </a:pPr>
              <a:t>‹#›</a:t>
            </a:fld>
            <a:endParaRPr lang="en-US" altLang="en-US" dirty="0"/>
          </a:p>
        </p:txBody>
      </p:sp>
    </p:spTree>
    <p:extLst>
      <p:ext uri="{BB962C8B-B14F-4D97-AF65-F5344CB8AC3E}">
        <p14:creationId xmlns:p14="http://schemas.microsoft.com/office/powerpoint/2010/main" val="2186324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dirty="0"/>
          </a:p>
        </p:txBody>
      </p:sp>
      <p:sp>
        <p:nvSpPr>
          <p:cNvPr id="3" name="Footer Placeholder 2"/>
          <p:cNvSpPr>
            <a:spLocks noGrp="1"/>
          </p:cNvSpPr>
          <p:nvPr>
            <p:ph type="ftr" sz="quarter" idx="11"/>
          </p:nvPr>
        </p:nvSpPr>
        <p:spPr/>
        <p:txBody>
          <a:bodyPr/>
          <a:lstStyle/>
          <a:p>
            <a:pPr>
              <a:defRPr/>
            </a:pPr>
            <a:endParaRPr lang="en-US" altLang="en-US" dirty="0"/>
          </a:p>
        </p:txBody>
      </p:sp>
      <p:sp>
        <p:nvSpPr>
          <p:cNvPr id="4" name="Slide Number Placeholder 3"/>
          <p:cNvSpPr>
            <a:spLocks noGrp="1"/>
          </p:cNvSpPr>
          <p:nvPr>
            <p:ph type="sldNum" sz="quarter" idx="12"/>
          </p:nvPr>
        </p:nvSpPr>
        <p:spPr/>
        <p:txBody>
          <a:bodyPr/>
          <a:lstStyle/>
          <a:p>
            <a:pPr>
              <a:defRPr/>
            </a:pPr>
            <a:fld id="{00A5B958-FC9C-4367-BA7F-E5B637BC3C1A}" type="slidenum">
              <a:rPr lang="en-US" altLang="en-US" smtClean="0"/>
              <a:pPr>
                <a:defRPr/>
              </a:pPr>
              <a:t>‹#›</a:t>
            </a:fld>
            <a:endParaRPr lang="en-US" altLang="en-US" dirty="0"/>
          </a:p>
        </p:txBody>
      </p:sp>
    </p:spTree>
    <p:extLst>
      <p:ext uri="{BB962C8B-B14F-4D97-AF65-F5344CB8AC3E}">
        <p14:creationId xmlns:p14="http://schemas.microsoft.com/office/powerpoint/2010/main" val="115285004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3789" y="6375679"/>
            <a:ext cx="925016" cy="348462"/>
          </a:xfrm>
        </p:spPr>
        <p:txBody>
          <a:bodyPr/>
          <a:lstStyle/>
          <a:p>
            <a:pPr>
              <a:defRPr/>
            </a:pPr>
            <a:endParaRPr lang="en-US" altLang="en-US" dirty="0"/>
          </a:p>
        </p:txBody>
      </p:sp>
      <p:sp>
        <p:nvSpPr>
          <p:cNvPr id="6" name="Footer Placeholder 5"/>
          <p:cNvSpPr>
            <a:spLocks noGrp="1"/>
          </p:cNvSpPr>
          <p:nvPr>
            <p:ph type="ftr" sz="quarter" idx="11"/>
          </p:nvPr>
        </p:nvSpPr>
        <p:spPr>
          <a:xfrm>
            <a:off x="1577716" y="6375679"/>
            <a:ext cx="2611634" cy="345796"/>
          </a:xfrm>
        </p:spPr>
        <p:txBody>
          <a:bodyPr/>
          <a:lstStyle/>
          <a:p>
            <a:pPr>
              <a:defRPr/>
            </a:pPr>
            <a:endParaRPr lang="en-US" altLang="en-US" dirty="0"/>
          </a:p>
        </p:txBody>
      </p:sp>
      <p:sp>
        <p:nvSpPr>
          <p:cNvPr id="7" name="Slide Number Placeholder 6"/>
          <p:cNvSpPr>
            <a:spLocks noGrp="1"/>
          </p:cNvSpPr>
          <p:nvPr>
            <p:ph type="sldNum" sz="quarter" idx="12"/>
          </p:nvPr>
        </p:nvSpPr>
        <p:spPr>
          <a:xfrm>
            <a:off x="4268261" y="6375679"/>
            <a:ext cx="924342" cy="345796"/>
          </a:xfrm>
        </p:spPr>
        <p:txBody>
          <a:bodyPr/>
          <a:lstStyle/>
          <a:p>
            <a:pPr>
              <a:defRPr/>
            </a:pPr>
            <a:fld id="{A79F0ABD-70C7-4848-BB4D-CBB0E5462850}" type="slidenum">
              <a:rPr lang="en-US" altLang="en-US" smtClean="0"/>
              <a:pPr>
                <a:defRPr/>
              </a:pPr>
              <a:t>‹#›</a:t>
            </a:fld>
            <a:endParaRPr lang="en-US" altLang="en-US" dirty="0"/>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7471234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4463" y="6375679"/>
            <a:ext cx="924342" cy="348462"/>
          </a:xfrm>
        </p:spPr>
        <p:txBody>
          <a:bodyPr/>
          <a:lstStyle/>
          <a:p>
            <a:pPr>
              <a:defRPr/>
            </a:pPr>
            <a:endParaRPr lang="en-US" altLang="en-US" dirty="0"/>
          </a:p>
        </p:txBody>
      </p:sp>
      <p:sp>
        <p:nvSpPr>
          <p:cNvPr id="6" name="Footer Placeholder 5"/>
          <p:cNvSpPr>
            <a:spLocks noGrp="1"/>
          </p:cNvSpPr>
          <p:nvPr>
            <p:ph type="ftr" sz="quarter" idx="11"/>
          </p:nvPr>
        </p:nvSpPr>
        <p:spPr>
          <a:xfrm>
            <a:off x="1577716" y="6375679"/>
            <a:ext cx="2611634" cy="345796"/>
          </a:xfrm>
        </p:spPr>
        <p:txBody>
          <a:bodyPr/>
          <a:lstStyle/>
          <a:p>
            <a:pPr>
              <a:defRPr/>
            </a:pPr>
            <a:endParaRPr lang="en-US" altLang="en-US" dirty="0"/>
          </a:p>
        </p:txBody>
      </p:sp>
      <p:sp>
        <p:nvSpPr>
          <p:cNvPr id="7" name="Slide Number Placeholder 6"/>
          <p:cNvSpPr>
            <a:spLocks noGrp="1"/>
          </p:cNvSpPr>
          <p:nvPr>
            <p:ph type="sldNum" sz="quarter" idx="12"/>
          </p:nvPr>
        </p:nvSpPr>
        <p:spPr>
          <a:xfrm>
            <a:off x="4256153" y="6375679"/>
            <a:ext cx="947460" cy="345796"/>
          </a:xfrm>
        </p:spPr>
        <p:txBody>
          <a:bodyPr/>
          <a:lstStyle/>
          <a:p>
            <a:pPr>
              <a:defRPr/>
            </a:pPr>
            <a:fld id="{A9DF018C-C98D-4283-B3D2-7E695E780EBC}" type="slidenum">
              <a:rPr lang="en-US" altLang="en-US" smtClean="0"/>
              <a:pPr>
                <a:defRPr/>
              </a:pPr>
              <a:t>‹#›</a:t>
            </a:fld>
            <a:endParaRPr lang="en-US" altLang="en-US" dirty="0"/>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8761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pPr>
              <a:defRPr/>
            </a:pPr>
            <a:endParaRPr lang="en-US" altLang="en-US"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pPr>
              <a:defRPr/>
            </a:pPr>
            <a:endParaRPr lang="en-US" altLang="en-US" dirty="0"/>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pPr>
              <a:defRPr/>
            </a:pPr>
            <a:fld id="{A79F0ABD-70C7-4848-BB4D-CBB0E5462850}" type="slidenum">
              <a:rPr lang="en-US" altLang="en-US" smtClean="0"/>
              <a:pPr>
                <a:defRPr/>
              </a:pPr>
              <a:t>‹#›</a:t>
            </a:fld>
            <a:endParaRPr lang="en-US" altLang="en-US"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248666194"/>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 id="2147483997" r:id="rId12"/>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94">
          <p15:clr>
            <a:srgbClr val="F26B43"/>
          </p15:clr>
        </p15:guide>
        <p15:guide id="1" pos="792">
          <p15:clr>
            <a:srgbClr val="F26B43"/>
          </p15:clr>
        </p15:guide>
        <p15:guide id="2" pos="7200">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s://nam11.safelinks.protection.outlook.com/?url=https%3A%2F%2Fwilliampaterson.catertrax.com%2F&amp;data=01%7C01%7C%7Cce2abea4ce3d40b2b0a808d83d337ead%7C74540637643546cc87a46d38efb78538%7C0&amp;sdata=wT4DsxXY1CMwZi259mzinodwBjmSZpRMFVDltTmzrCc%3D&amp;reserved=0"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www.wpunj.edu/dotasset/a05ba8e9-3e7a-4d6f-b42a-80897299020e.Pdf" TargetMode="External"/><Relationship Id="rId2" Type="http://schemas.openxmlformats.org/officeDocument/2006/relationships/hyperlink" Target="https://itwiki.wpunj.edu/index.php?title=25Live" TargetMode="Externa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hyperlink" Target="http://www.wpunj.edu/sga/resources.dot" TargetMode="External"/><Relationship Id="rId2" Type="http://schemas.openxmlformats.org/officeDocument/2006/relationships/hyperlink" Target="http://www.wpunj.edu/campus-activities/pioneer-life-resources.dot"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nam11.safelinks.protection.outlook.com/?url=https%3A%2F%2Fwilliampaterson.catertrax.com%2F&amp;data=01%7C01%7C%7Cce2abea4ce3d40b2b0a808d83d337ead%7C74540637643546cc87a46d38efb78538%7C0&amp;sdata=wT4DsxXY1CMwZi259mzinodwBjmSZpRMFVDltTmzrCc%3D&amp;reserved=0"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3084" name="Picture 3079">
            <a:extLst>
              <a:ext uri="{FF2B5EF4-FFF2-40B4-BE49-F238E27FC236}">
                <a16:creationId xmlns:a16="http://schemas.microsoft.com/office/drawing/2014/main" id="{5277BD81-255A-4D7D-A485-63139B8A2005}"/>
              </a:ext>
            </a:extLst>
          </p:cNvPr>
          <p:cNvPicPr>
            <a:picLocks noChangeAspect="1"/>
          </p:cNvPicPr>
          <p:nvPr/>
        </p:nvPicPr>
        <p:blipFill rotWithShape="1">
          <a:blip r:embed="rId3"/>
          <a:srcRect l="32042"/>
          <a:stretch/>
        </p:blipFill>
        <p:spPr>
          <a:xfrm>
            <a:off x="6645" y="10"/>
            <a:ext cx="5221914" cy="6857990"/>
          </a:xfrm>
          <a:prstGeom prst="rect">
            <a:avLst/>
          </a:prstGeom>
        </p:spPr>
      </p:pic>
      <p:sp>
        <p:nvSpPr>
          <p:cNvPr id="3078" name="Text Box 65"/>
          <p:cNvSpPr txBox="1">
            <a:spLocks noChangeArrowheads="1"/>
          </p:cNvSpPr>
          <p:nvPr/>
        </p:nvSpPr>
        <p:spPr bwMode="auto">
          <a:xfrm>
            <a:off x="5677786" y="381000"/>
            <a:ext cx="3237614" cy="3708399"/>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rtlCol="0" anchor="b">
            <a:prstTxWarp prst="textInflateTop">
              <a:avLst/>
            </a:prstTxWarp>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lvl1pPr eaLnBrk="0" hangingPunct="0">
              <a:spcBef>
                <a:spcPct val="20000"/>
              </a:spcBef>
              <a:buChar char="•"/>
              <a:defRPr sz="3200">
                <a:solidFill>
                  <a:schemeClr val="tx1"/>
                </a:solidFill>
                <a:latin typeface="Arial" charset="0"/>
                <a:ea typeface="ＭＳ Ｐゴシック" pitchFamily="96" charset="-128"/>
              </a:defRPr>
            </a:lvl1pPr>
            <a:lvl2pPr marL="37931725" indent="-37474525" eaLnBrk="0" hangingPunct="0">
              <a:spcBef>
                <a:spcPct val="20000"/>
              </a:spcBef>
              <a:buChar char="–"/>
              <a:defRPr sz="2800">
                <a:solidFill>
                  <a:schemeClr val="tx1"/>
                </a:solidFill>
                <a:latin typeface="Arial" charset="0"/>
                <a:ea typeface="ＭＳ Ｐゴシック" pitchFamily="96" charset="-128"/>
              </a:defRPr>
            </a:lvl2pPr>
            <a:lvl3pPr marL="1143000" indent="-228600" eaLnBrk="0" hangingPunct="0">
              <a:spcBef>
                <a:spcPct val="20000"/>
              </a:spcBef>
              <a:buChar char="•"/>
              <a:defRPr sz="2400">
                <a:solidFill>
                  <a:schemeClr val="tx1"/>
                </a:solidFill>
                <a:latin typeface="Arial" charset="0"/>
                <a:ea typeface="ＭＳ Ｐゴシック" pitchFamily="96" charset="-128"/>
              </a:defRPr>
            </a:lvl3pPr>
            <a:lvl4pPr marL="1600200" indent="-228600" eaLnBrk="0" hangingPunct="0">
              <a:spcBef>
                <a:spcPct val="20000"/>
              </a:spcBef>
              <a:buChar char="–"/>
              <a:defRPr sz="2000">
                <a:solidFill>
                  <a:schemeClr val="tx1"/>
                </a:solidFill>
                <a:latin typeface="Arial" charset="0"/>
                <a:ea typeface="ＭＳ Ｐゴシック" pitchFamily="96" charset="-128"/>
              </a:defRPr>
            </a:lvl4pPr>
            <a:lvl5pPr marL="2057400" indent="-228600" eaLnBrk="0" hangingPunct="0">
              <a:spcBef>
                <a:spcPct val="20000"/>
              </a:spcBef>
              <a:buChar char="»"/>
              <a:defRPr sz="2000">
                <a:solidFill>
                  <a:schemeClr val="tx1"/>
                </a:solidFill>
                <a:latin typeface="Arial" charset="0"/>
                <a:ea typeface="ＭＳ Ｐゴシック" pitchFamily="9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9pPr>
          </a:lstStyle>
          <a:p>
            <a:pPr algn="ctr" defTabSz="914400" eaLnBrk="1" hangingPunct="1">
              <a:lnSpc>
                <a:spcPct val="90000"/>
              </a:lnSpc>
              <a:spcBef>
                <a:spcPct val="0"/>
              </a:spcBef>
              <a:spcAft>
                <a:spcPts val="600"/>
              </a:spcAft>
              <a:buNone/>
            </a:pPr>
            <a:r>
              <a:rPr lang="en-US" altLang="en-US" sz="4400" b="1" cap="all" dirty="0">
                <a:ln w="28575">
                  <a:solidFill>
                    <a:schemeClr val="tx1">
                      <a:lumMod val="95000"/>
                      <a:lumOff val="5000"/>
                    </a:schemeClr>
                  </a:solidFill>
                </a:ln>
                <a:latin typeface="+mj-lt"/>
                <a:ea typeface="+mj-ea"/>
                <a:cs typeface="+mj-cs"/>
              </a:rPr>
              <a:t>Leadership Academy Training</a:t>
            </a:r>
          </a:p>
        </p:txBody>
      </p:sp>
      <p:sp>
        <p:nvSpPr>
          <p:cNvPr id="3074" name="Text Box 15"/>
          <p:cNvSpPr txBox="1">
            <a:spLocks noChangeArrowheads="1"/>
          </p:cNvSpPr>
          <p:nvPr/>
        </p:nvSpPr>
        <p:spPr bwMode="auto">
          <a:xfrm>
            <a:off x="3870325" y="17192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96" charset="-128"/>
              </a:defRPr>
            </a:lvl1pPr>
            <a:lvl2pPr marL="37931725" indent="-37474525" eaLnBrk="0" hangingPunct="0">
              <a:spcBef>
                <a:spcPct val="20000"/>
              </a:spcBef>
              <a:buChar char="–"/>
              <a:defRPr sz="2800">
                <a:solidFill>
                  <a:schemeClr val="tx1"/>
                </a:solidFill>
                <a:latin typeface="Arial" charset="0"/>
                <a:ea typeface="ＭＳ Ｐゴシック" pitchFamily="96" charset="-128"/>
              </a:defRPr>
            </a:lvl2pPr>
            <a:lvl3pPr marL="1143000" indent="-228600" eaLnBrk="0" hangingPunct="0">
              <a:spcBef>
                <a:spcPct val="20000"/>
              </a:spcBef>
              <a:buChar char="•"/>
              <a:defRPr sz="2400">
                <a:solidFill>
                  <a:schemeClr val="tx1"/>
                </a:solidFill>
                <a:latin typeface="Arial" charset="0"/>
                <a:ea typeface="ＭＳ Ｐゴシック" pitchFamily="96" charset="-128"/>
              </a:defRPr>
            </a:lvl3pPr>
            <a:lvl4pPr marL="1600200" indent="-228600" eaLnBrk="0" hangingPunct="0">
              <a:spcBef>
                <a:spcPct val="20000"/>
              </a:spcBef>
              <a:buChar char="–"/>
              <a:defRPr sz="2000">
                <a:solidFill>
                  <a:schemeClr val="tx1"/>
                </a:solidFill>
                <a:latin typeface="Arial" charset="0"/>
                <a:ea typeface="ＭＳ Ｐゴシック" pitchFamily="96" charset="-128"/>
              </a:defRPr>
            </a:lvl4pPr>
            <a:lvl5pPr marL="2057400" indent="-228600" eaLnBrk="0" hangingPunct="0">
              <a:spcBef>
                <a:spcPct val="20000"/>
              </a:spcBef>
              <a:buChar char="»"/>
              <a:defRPr sz="2000">
                <a:solidFill>
                  <a:schemeClr val="tx1"/>
                </a:solidFill>
                <a:latin typeface="Arial" charset="0"/>
                <a:ea typeface="ＭＳ Ｐゴシック" pitchFamily="9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9pPr>
          </a:lstStyle>
          <a:p>
            <a:pPr eaLnBrk="1" hangingPunct="1">
              <a:spcBef>
                <a:spcPct val="0"/>
              </a:spcBef>
              <a:buFontTx/>
              <a:buNone/>
            </a:pPr>
            <a:endParaRPr lang="en-GB" altLang="en-US" sz="1800" dirty="0"/>
          </a:p>
        </p:txBody>
      </p:sp>
      <p:sp>
        <p:nvSpPr>
          <p:cNvPr id="3075" name="Text Box 58"/>
          <p:cNvSpPr txBox="1">
            <a:spLocks noChangeArrowheads="1"/>
          </p:cNvSpPr>
          <p:nvPr/>
        </p:nvSpPr>
        <p:spPr bwMode="auto">
          <a:xfrm>
            <a:off x="898525" y="30146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96" charset="-128"/>
              </a:defRPr>
            </a:lvl1pPr>
            <a:lvl2pPr marL="37931725" indent="-37474525" eaLnBrk="0" hangingPunct="0">
              <a:spcBef>
                <a:spcPct val="20000"/>
              </a:spcBef>
              <a:buChar char="–"/>
              <a:defRPr sz="2800">
                <a:solidFill>
                  <a:schemeClr val="tx1"/>
                </a:solidFill>
                <a:latin typeface="Arial" charset="0"/>
                <a:ea typeface="ＭＳ Ｐゴシック" pitchFamily="96" charset="-128"/>
              </a:defRPr>
            </a:lvl2pPr>
            <a:lvl3pPr marL="1143000" indent="-228600" eaLnBrk="0" hangingPunct="0">
              <a:spcBef>
                <a:spcPct val="20000"/>
              </a:spcBef>
              <a:buChar char="•"/>
              <a:defRPr sz="2400">
                <a:solidFill>
                  <a:schemeClr val="tx1"/>
                </a:solidFill>
                <a:latin typeface="Arial" charset="0"/>
                <a:ea typeface="ＭＳ Ｐゴシック" pitchFamily="96" charset="-128"/>
              </a:defRPr>
            </a:lvl3pPr>
            <a:lvl4pPr marL="1600200" indent="-228600" eaLnBrk="0" hangingPunct="0">
              <a:spcBef>
                <a:spcPct val="20000"/>
              </a:spcBef>
              <a:buChar char="–"/>
              <a:defRPr sz="2000">
                <a:solidFill>
                  <a:schemeClr val="tx1"/>
                </a:solidFill>
                <a:latin typeface="Arial" charset="0"/>
                <a:ea typeface="ＭＳ Ｐゴシック" pitchFamily="96" charset="-128"/>
              </a:defRPr>
            </a:lvl4pPr>
            <a:lvl5pPr marL="2057400" indent="-228600" eaLnBrk="0" hangingPunct="0">
              <a:spcBef>
                <a:spcPct val="20000"/>
              </a:spcBef>
              <a:buChar char="»"/>
              <a:defRPr sz="2000">
                <a:solidFill>
                  <a:schemeClr val="tx1"/>
                </a:solidFill>
                <a:latin typeface="Arial" charset="0"/>
                <a:ea typeface="ＭＳ Ｐゴシック" pitchFamily="9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9pPr>
          </a:lstStyle>
          <a:p>
            <a:pPr eaLnBrk="1" hangingPunct="1">
              <a:spcBef>
                <a:spcPct val="0"/>
              </a:spcBef>
              <a:buFontTx/>
              <a:buNone/>
            </a:pPr>
            <a:endParaRPr lang="en-GB" altLang="en-US" sz="1800" dirty="0"/>
          </a:p>
        </p:txBody>
      </p:sp>
      <p:sp>
        <p:nvSpPr>
          <p:cNvPr id="3077" name="Text Box 66"/>
          <p:cNvSpPr txBox="1">
            <a:spLocks noChangeArrowheads="1"/>
          </p:cNvSpPr>
          <p:nvPr/>
        </p:nvSpPr>
        <p:spPr bwMode="auto">
          <a:xfrm>
            <a:off x="1354349" y="4495800"/>
            <a:ext cx="6400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96" charset="-128"/>
              </a:defRPr>
            </a:lvl1pPr>
            <a:lvl2pPr marL="37931725" indent="-37474525" eaLnBrk="0" hangingPunct="0">
              <a:spcBef>
                <a:spcPct val="20000"/>
              </a:spcBef>
              <a:buChar char="–"/>
              <a:defRPr sz="2800">
                <a:solidFill>
                  <a:schemeClr val="tx1"/>
                </a:solidFill>
                <a:latin typeface="Arial" charset="0"/>
                <a:ea typeface="ＭＳ Ｐゴシック" pitchFamily="96" charset="-128"/>
              </a:defRPr>
            </a:lvl2pPr>
            <a:lvl3pPr marL="1143000" indent="-228600" eaLnBrk="0" hangingPunct="0">
              <a:spcBef>
                <a:spcPct val="20000"/>
              </a:spcBef>
              <a:buChar char="•"/>
              <a:defRPr sz="2400">
                <a:solidFill>
                  <a:schemeClr val="tx1"/>
                </a:solidFill>
                <a:latin typeface="Arial" charset="0"/>
                <a:ea typeface="ＭＳ Ｐゴシック" pitchFamily="96" charset="-128"/>
              </a:defRPr>
            </a:lvl3pPr>
            <a:lvl4pPr marL="1600200" indent="-228600" eaLnBrk="0" hangingPunct="0">
              <a:spcBef>
                <a:spcPct val="20000"/>
              </a:spcBef>
              <a:buChar char="–"/>
              <a:defRPr sz="2000">
                <a:solidFill>
                  <a:schemeClr val="tx1"/>
                </a:solidFill>
                <a:latin typeface="Arial" charset="0"/>
                <a:ea typeface="ＭＳ Ｐゴシック" pitchFamily="96" charset="-128"/>
              </a:defRPr>
            </a:lvl4pPr>
            <a:lvl5pPr marL="2057400" indent="-228600" eaLnBrk="0" hangingPunct="0">
              <a:spcBef>
                <a:spcPct val="20000"/>
              </a:spcBef>
              <a:buChar char="»"/>
              <a:defRPr sz="2000">
                <a:solidFill>
                  <a:schemeClr val="tx1"/>
                </a:solidFill>
                <a:latin typeface="Arial" charset="0"/>
                <a:ea typeface="ＭＳ Ｐゴシック" pitchFamily="9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96" charset="-128"/>
              </a:defRPr>
            </a:lvl9pPr>
          </a:lstStyle>
          <a:p>
            <a:pPr algn="ctr" eaLnBrk="1" hangingPunct="1">
              <a:spcBef>
                <a:spcPct val="50000"/>
              </a:spcBef>
              <a:buFontTx/>
              <a:buNone/>
            </a:pPr>
            <a:r>
              <a:rPr lang="en-US" altLang="en-US" sz="9600" b="1" dirty="0">
                <a:ln w="28575">
                  <a:solidFill>
                    <a:schemeClr val="tx1"/>
                  </a:solidFill>
                  <a:prstDash val="solid"/>
                </a:ln>
                <a:solidFill>
                  <a:srgbClr val="F3750D"/>
                </a:solidFill>
                <a:effectLst>
                  <a:outerShdw blurRad="38100" dist="38100" dir="2700000" algn="tl">
                    <a:srgbClr val="000000">
                      <a:alpha val="43137"/>
                    </a:srgbClr>
                  </a:outerShdw>
                </a:effectLst>
                <a:latin typeface="Berlin Sans FB" panose="020E0602020502020306" pitchFamily="34" charset="0"/>
              </a:rPr>
              <a:t>2021-2022</a:t>
            </a:r>
          </a:p>
        </p:txBody>
      </p:sp>
    </p:spTree>
    <p:extLst>
      <p:ext uri="{BB962C8B-B14F-4D97-AF65-F5344CB8AC3E}">
        <p14:creationId xmlns:p14="http://schemas.microsoft.com/office/powerpoint/2010/main" val="318991917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76200"/>
            <a:ext cx="7773338" cy="1596177"/>
          </a:xfrm>
        </p:spPr>
        <p:txBody>
          <a:bodyPr>
            <a:normAutofit/>
          </a:bodyPr>
          <a:lstStyle/>
          <a:p>
            <a:r>
              <a:rPr lang="en-US" sz="5400" dirty="0">
                <a:ln>
                  <a:solidFill>
                    <a:schemeClr val="tx1"/>
                  </a:solidFill>
                </a:ln>
                <a:solidFill>
                  <a:srgbClr val="F3750D"/>
                </a:solidFill>
                <a:effectLst>
                  <a:glow rad="139700">
                    <a:srgbClr val="FFFF00">
                      <a:alpha val="40000"/>
                    </a:srgbClr>
                  </a:glow>
                </a:effectLst>
                <a:latin typeface="Berlin Sans FB Demi" panose="020E0802020502020306" pitchFamily="34" charset="0"/>
              </a:rPr>
              <a:t>Advisors……</a:t>
            </a:r>
          </a:p>
        </p:txBody>
      </p:sp>
      <p:sp>
        <p:nvSpPr>
          <p:cNvPr id="3" name="Content Placeholder 2"/>
          <p:cNvSpPr>
            <a:spLocks noGrp="1"/>
          </p:cNvSpPr>
          <p:nvPr>
            <p:ph sz="quarter" idx="13"/>
          </p:nvPr>
        </p:nvSpPr>
        <p:spPr>
          <a:xfrm>
            <a:off x="671475" y="1143000"/>
            <a:ext cx="7924800" cy="4571999"/>
          </a:xfrm>
        </p:spPr>
        <p:txBody>
          <a:bodyPr>
            <a:normAutofit lnSpcReduction="10000"/>
          </a:bodyPr>
          <a:lstStyle/>
          <a:p>
            <a:r>
              <a:rPr lang="en-US" sz="4000" cap="none" dirty="0">
                <a:latin typeface="Berlin Sans FB" panose="020E0602020502020306" pitchFamily="34" charset="0"/>
              </a:rPr>
              <a:t>Advisors can only support one club!!!</a:t>
            </a:r>
          </a:p>
          <a:p>
            <a:r>
              <a:rPr lang="en-US" sz="2400" cap="none" dirty="0">
                <a:latin typeface="Berlin Sans FB" panose="020E0602020502020306" pitchFamily="34" charset="0"/>
              </a:rPr>
              <a:t>Each club can pick their advisor, they are not assigned</a:t>
            </a:r>
          </a:p>
          <a:p>
            <a:r>
              <a:rPr lang="en-US" sz="2400" cap="none" dirty="0">
                <a:latin typeface="Berlin Sans FB" panose="020E0602020502020306" pitchFamily="34" charset="0"/>
              </a:rPr>
              <a:t>Use them as a resource, they have a wealth of knowledge</a:t>
            </a:r>
          </a:p>
          <a:p>
            <a:r>
              <a:rPr lang="en-US" sz="2400" cap="none" dirty="0">
                <a:latin typeface="Berlin Sans FB" panose="020E0602020502020306" pitchFamily="34" charset="0"/>
              </a:rPr>
              <a:t>Get to know them</a:t>
            </a:r>
          </a:p>
          <a:p>
            <a:r>
              <a:rPr lang="en-US" sz="2400" cap="none" dirty="0">
                <a:latin typeface="Berlin Sans FB" panose="020E0602020502020306" pitchFamily="34" charset="0"/>
              </a:rPr>
              <a:t>Thank them, they don’t get paid</a:t>
            </a:r>
          </a:p>
          <a:p>
            <a:r>
              <a:rPr lang="en-US" sz="2400" cap="none" dirty="0">
                <a:latin typeface="Berlin Sans FB" panose="020E0602020502020306" pitchFamily="34" charset="0"/>
              </a:rPr>
              <a:t>They must approve all financial requests for clubs and sign off on your event forms. </a:t>
            </a:r>
          </a:p>
          <a:p>
            <a:r>
              <a:rPr lang="en-US" sz="2400" cap="none" dirty="0">
                <a:latin typeface="Berlin Sans FB" panose="020E0602020502020306" pitchFamily="34" charset="0"/>
              </a:rPr>
              <a:t>They must attend your events! </a:t>
            </a:r>
          </a:p>
        </p:txBody>
      </p:sp>
    </p:spTree>
    <p:extLst>
      <p:ext uri="{BB962C8B-B14F-4D97-AF65-F5344CB8AC3E}">
        <p14:creationId xmlns:p14="http://schemas.microsoft.com/office/powerpoint/2010/main" val="484966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315200" cy="1219200"/>
          </a:xfrm>
          <a:noFill/>
        </p:spPr>
        <p:style>
          <a:lnRef idx="0">
            <a:schemeClr val="dk1"/>
          </a:lnRef>
          <a:fillRef idx="3">
            <a:schemeClr val="dk1"/>
          </a:fillRef>
          <a:effectRef idx="3">
            <a:schemeClr val="dk1"/>
          </a:effectRef>
          <a:fontRef idx="minor">
            <a:schemeClr val="lt1"/>
          </a:fontRef>
        </p:style>
        <p:txBody>
          <a:bodyPr>
            <a:normAutofit fontScale="90000"/>
          </a:bodyPr>
          <a:lstStyle/>
          <a:p>
            <a:pPr algn="ctr"/>
            <a:r>
              <a:rPr lang="en-US" b="1" dirty="0">
                <a:ln w="6600">
                  <a:solidFill>
                    <a:schemeClr val="tx1"/>
                  </a:solidFill>
                  <a:prstDash val="solid"/>
                </a:ln>
                <a:solidFill>
                  <a:srgbClr val="F3750D"/>
                </a:solidFill>
                <a:effectLst>
                  <a:outerShdw dist="38100" dir="2700000" algn="tl" rotWithShape="0">
                    <a:schemeClr val="accent2"/>
                  </a:outerShdw>
                </a:effectLst>
                <a:latin typeface="Berlin Sans FB" panose="020E0602020502020306" pitchFamily="34" charset="0"/>
              </a:rPr>
              <a:t>Mission</a:t>
            </a:r>
            <a:r>
              <a:rPr lang="en-US" b="1" dirty="0">
                <a:ln w="6600">
                  <a:solidFill>
                    <a:schemeClr val="tx1"/>
                  </a:solidFill>
                  <a:prstDash val="solid"/>
                </a:ln>
                <a:solidFill>
                  <a:srgbClr val="F3750D"/>
                </a:solidFill>
                <a:effectLst>
                  <a:outerShdw dist="38100" dir="2700000" algn="tl" rotWithShape="0">
                    <a:schemeClr val="accent2"/>
                  </a:outerShdw>
                </a:effectLst>
                <a:latin typeface="Showcard Gothic" panose="04020904020102020604" pitchFamily="82" charset="0"/>
              </a:rPr>
              <a:t> Based Programming</a:t>
            </a:r>
          </a:p>
        </p:txBody>
      </p:sp>
      <p:sp>
        <p:nvSpPr>
          <p:cNvPr id="3" name="Content Placeholder 2"/>
          <p:cNvSpPr>
            <a:spLocks noGrp="1"/>
          </p:cNvSpPr>
          <p:nvPr>
            <p:ph sz="quarter" idx="13"/>
          </p:nvPr>
        </p:nvSpPr>
        <p:spPr>
          <a:xfrm>
            <a:off x="685800" y="1905000"/>
            <a:ext cx="8610600" cy="5029200"/>
          </a:xfrm>
        </p:spPr>
        <p:txBody>
          <a:bodyPr>
            <a:normAutofit/>
          </a:bodyPr>
          <a:lstStyle/>
          <a:p>
            <a:r>
              <a:rPr lang="en-US" sz="2400" cap="none" dirty="0">
                <a:latin typeface="Berlin Sans FB" panose="020E0602020502020306" pitchFamily="34" charset="0"/>
              </a:rPr>
              <a:t>Read your constitution and make adjustments as needed!</a:t>
            </a:r>
          </a:p>
          <a:p>
            <a:r>
              <a:rPr lang="en-US" sz="2400" cap="none" dirty="0">
                <a:latin typeface="Berlin Sans FB" panose="020E0602020502020306" pitchFamily="34" charset="0"/>
              </a:rPr>
              <a:t>All organizations have one and it outlines who you are … it’s typically called purpose or mission.</a:t>
            </a:r>
          </a:p>
          <a:p>
            <a:r>
              <a:rPr lang="en-US" sz="2400" cap="none" dirty="0">
                <a:latin typeface="Berlin Sans FB" panose="020E0602020502020306" pitchFamily="34" charset="0"/>
              </a:rPr>
              <a:t>It’s what separates you from all the other groups on campus. </a:t>
            </a:r>
          </a:p>
          <a:p>
            <a:r>
              <a:rPr lang="en-US" sz="2400" cap="none" dirty="0">
                <a:latin typeface="Berlin Sans FB" panose="020E0602020502020306" pitchFamily="34" charset="0"/>
              </a:rPr>
              <a:t>It should be the basis for your programming and funding. Allocations will only consider events that fit within your mission</a:t>
            </a:r>
          </a:p>
          <a:p>
            <a:r>
              <a:rPr lang="en-US" sz="2400" cap="none" dirty="0">
                <a:latin typeface="Berlin Sans FB" panose="020E0602020502020306" pitchFamily="34" charset="0"/>
              </a:rPr>
              <a:t>It should be celebrated not hidden!!</a:t>
            </a:r>
          </a:p>
          <a:p>
            <a:r>
              <a:rPr lang="en-US" sz="2400" cap="none" dirty="0">
                <a:latin typeface="Berlin Sans FB" panose="020E0602020502020306" pitchFamily="34" charset="0"/>
              </a:rPr>
              <a:t>It’s the reason you were recognized on this campus!</a:t>
            </a:r>
          </a:p>
          <a:p>
            <a:endParaRPr lang="en-US" b="1" i="1" u="sng" dirty="0">
              <a:solidFill>
                <a:srgbClr val="191919"/>
              </a:solidFill>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1356714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4864" y="228600"/>
            <a:ext cx="8534400" cy="762000"/>
          </a:xfrm>
          <a:noFill/>
          <a:ln>
            <a:noFill/>
          </a:ln>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en-US" sz="4400" b="1" dirty="0">
                <a:ln w="12700">
                  <a:solidFill>
                    <a:schemeClr val="tx1"/>
                  </a:solidFill>
                </a:ln>
                <a:solidFill>
                  <a:srgbClr val="F3750D"/>
                </a:solidFill>
                <a:latin typeface="Berlin Sans FB" panose="020E0602020502020306" pitchFamily="34" charset="0"/>
              </a:rPr>
              <a:t>Demonstrate the following</a:t>
            </a:r>
          </a:p>
        </p:txBody>
      </p:sp>
      <p:sp>
        <p:nvSpPr>
          <p:cNvPr id="3" name="Subtitle 2"/>
          <p:cNvSpPr>
            <a:spLocks noGrp="1"/>
          </p:cNvSpPr>
          <p:nvPr>
            <p:ph type="subTitle" idx="1"/>
          </p:nvPr>
        </p:nvSpPr>
        <p:spPr>
          <a:xfrm>
            <a:off x="381000" y="990600"/>
            <a:ext cx="8534400" cy="5486400"/>
          </a:xfrm>
          <a:noFill/>
          <a:ln>
            <a:noFill/>
          </a:ln>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342900" indent="-342900" algn="l">
              <a:buFont typeface="Arial" panose="020B0604020202020204" pitchFamily="34" charset="0"/>
              <a:buChar char="•"/>
            </a:pPr>
            <a:r>
              <a:rPr lang="en-US" sz="4000" cap="none" dirty="0">
                <a:solidFill>
                  <a:schemeClr val="tx1"/>
                </a:solidFill>
                <a:latin typeface="Berlin Sans FB" panose="020E0602020502020306" pitchFamily="34" charset="0"/>
              </a:rPr>
              <a:t>On-line resources on CASL home page</a:t>
            </a:r>
          </a:p>
          <a:p>
            <a:pPr marL="342900" indent="-342900" algn="l">
              <a:buFont typeface="Arial" panose="020B0604020202020204" pitchFamily="34" charset="0"/>
              <a:buChar char="•"/>
            </a:pPr>
            <a:r>
              <a:rPr lang="en-US" sz="4000" cap="none" dirty="0">
                <a:solidFill>
                  <a:schemeClr val="tx1"/>
                </a:solidFill>
                <a:latin typeface="Berlin Sans FB" panose="020E0602020502020306" pitchFamily="34" charset="0"/>
              </a:rPr>
              <a:t>CASL Policies Page</a:t>
            </a:r>
          </a:p>
          <a:p>
            <a:pPr marL="342900" indent="-342900" algn="l">
              <a:buFont typeface="Arial" panose="020B0604020202020204" pitchFamily="34" charset="0"/>
              <a:buChar char="•"/>
            </a:pPr>
            <a:r>
              <a:rPr lang="en-US" sz="4000" cap="none" dirty="0">
                <a:solidFill>
                  <a:schemeClr val="tx1"/>
                </a:solidFill>
                <a:latin typeface="Berlin Sans FB" panose="020E0602020502020306" pitchFamily="34" charset="0"/>
              </a:rPr>
              <a:t>How to sign-up for Virtual Fair</a:t>
            </a:r>
          </a:p>
          <a:p>
            <a:pPr marL="342900" indent="-342900" algn="l">
              <a:buFont typeface="Arial" panose="020B0604020202020204" pitchFamily="34" charset="0"/>
              <a:buChar char="•"/>
            </a:pPr>
            <a:r>
              <a:rPr lang="en-US" sz="4000" cap="none" dirty="0">
                <a:solidFill>
                  <a:schemeClr val="tx1"/>
                </a:solidFill>
                <a:latin typeface="Berlin Sans FB" panose="020E0602020502020306" pitchFamily="34" charset="0"/>
              </a:rPr>
              <a:t>How to join a club &amp; assign positions</a:t>
            </a:r>
          </a:p>
          <a:p>
            <a:pPr marL="342900" indent="-342900" algn="l">
              <a:buFont typeface="Arial" panose="020B0604020202020204" pitchFamily="34" charset="0"/>
              <a:buChar char="•"/>
            </a:pPr>
            <a:r>
              <a:rPr lang="en-US" sz="4000" cap="none" dirty="0">
                <a:solidFill>
                  <a:schemeClr val="tx1"/>
                </a:solidFill>
                <a:latin typeface="Berlin Sans FB" panose="020E0602020502020306" pitchFamily="34" charset="0"/>
              </a:rPr>
              <a:t>How to manage the home page</a:t>
            </a:r>
          </a:p>
          <a:p>
            <a:pPr marL="342900" indent="-342900" algn="l">
              <a:buFont typeface="Arial" panose="020B0604020202020204" pitchFamily="34" charset="0"/>
              <a:buChar char="•"/>
            </a:pPr>
            <a:r>
              <a:rPr lang="en-US" sz="4000" cap="none" dirty="0">
                <a:solidFill>
                  <a:schemeClr val="tx1"/>
                </a:solidFill>
                <a:latin typeface="Berlin Sans FB" panose="020E0602020502020306" pitchFamily="34" charset="0"/>
              </a:rPr>
              <a:t>How to design a great look</a:t>
            </a:r>
          </a:p>
          <a:p>
            <a:pPr marL="342900" indent="-342900" algn="l">
              <a:buFont typeface="Arial" panose="020B0604020202020204" pitchFamily="34" charset="0"/>
              <a:buChar char="•"/>
            </a:pPr>
            <a:r>
              <a:rPr lang="en-US" sz="4000" cap="none" dirty="0">
                <a:solidFill>
                  <a:schemeClr val="tx1"/>
                </a:solidFill>
                <a:latin typeface="Berlin Sans FB" panose="020E0602020502020306" pitchFamily="34" charset="0"/>
              </a:rPr>
              <a:t>How to message your roster</a:t>
            </a:r>
          </a:p>
          <a:p>
            <a:pPr marL="342900" indent="-342900" algn="l">
              <a:buFont typeface="Arial" panose="020B0604020202020204" pitchFamily="34" charset="0"/>
              <a:buChar char="•"/>
            </a:pPr>
            <a:r>
              <a:rPr lang="en-US" sz="4000" cap="none" dirty="0">
                <a:solidFill>
                  <a:schemeClr val="tx1"/>
                </a:solidFill>
                <a:latin typeface="Berlin Sans FB" panose="020E0602020502020306" pitchFamily="34" charset="0"/>
              </a:rPr>
              <a:t>How to upload documents </a:t>
            </a:r>
            <a:r>
              <a:rPr lang="en-US" sz="1900" cap="none" dirty="0">
                <a:solidFill>
                  <a:schemeClr val="tx1"/>
                </a:solidFill>
                <a:latin typeface="Berlin Sans FB" panose="020E0602020502020306" pitchFamily="34" charset="0"/>
              </a:rPr>
              <a:t>(including the constitution)</a:t>
            </a:r>
          </a:p>
          <a:p>
            <a:endParaRPr lang="en-US" dirty="0"/>
          </a:p>
        </p:txBody>
      </p:sp>
    </p:spTree>
    <p:extLst>
      <p:ext uri="{BB962C8B-B14F-4D97-AF65-F5344CB8AC3E}">
        <p14:creationId xmlns:p14="http://schemas.microsoft.com/office/powerpoint/2010/main" val="1043310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0" y="228600"/>
            <a:ext cx="8763000" cy="1371600"/>
          </a:xfrm>
          <a:noFill/>
          <a:ln>
            <a:noFill/>
          </a:ln>
        </p:spPr>
        <p:style>
          <a:lnRef idx="1">
            <a:schemeClr val="accent4"/>
          </a:lnRef>
          <a:fillRef idx="3">
            <a:schemeClr val="accent4"/>
          </a:fillRef>
          <a:effectRef idx="2">
            <a:schemeClr val="accent4"/>
          </a:effectRef>
          <a:fontRef idx="minor">
            <a:schemeClr val="lt1"/>
          </a:fontRef>
        </p:style>
        <p:txBody>
          <a:bodyPr>
            <a:normAutofit fontScale="90000"/>
          </a:bodyPr>
          <a:lstStyle/>
          <a:p>
            <a:pPr algn="ctr"/>
            <a: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t>Step By Step on </a:t>
            </a:r>
            <a:b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br>
            <a: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t>Creating an Event</a:t>
            </a:r>
          </a:p>
        </p:txBody>
      </p:sp>
      <p:sp>
        <p:nvSpPr>
          <p:cNvPr id="3" name="Content Placeholder 2"/>
          <p:cNvSpPr>
            <a:spLocks noGrp="1"/>
          </p:cNvSpPr>
          <p:nvPr>
            <p:ph sz="quarter" idx="13"/>
          </p:nvPr>
        </p:nvSpPr>
        <p:spPr>
          <a:xfrm>
            <a:off x="762000" y="1600200"/>
            <a:ext cx="8040255" cy="5410200"/>
          </a:xfrm>
        </p:spPr>
        <p:txBody>
          <a:bodyPr>
            <a:noAutofit/>
          </a:bodyPr>
          <a:lstStyle/>
          <a:p>
            <a:r>
              <a:rPr lang="en-US" sz="2400" cap="none" dirty="0">
                <a:effectLst>
                  <a:outerShdw blurRad="38100" dist="38100" dir="2700000" algn="tl">
                    <a:srgbClr val="000000">
                      <a:alpha val="43137"/>
                    </a:srgbClr>
                  </a:outerShdw>
                </a:effectLst>
                <a:latin typeface="Gill Sans MT" panose="020B0502020104020203" pitchFamily="34" charset="0"/>
              </a:rPr>
              <a:t>Consider planning  timeline –  event only (no funds) and event with funds, even Virtual Events.  Everything must be approved two weeks out from date of the event…. NO MATTER WHAT!!!</a:t>
            </a:r>
          </a:p>
          <a:p>
            <a:r>
              <a:rPr lang="en-US" sz="2400" cap="none" dirty="0">
                <a:effectLst>
                  <a:outerShdw blurRad="38100" dist="38100" dir="2700000" algn="tl">
                    <a:srgbClr val="000000">
                      <a:alpha val="43137"/>
                    </a:srgbClr>
                  </a:outerShdw>
                </a:effectLst>
                <a:latin typeface="Gill Sans MT" panose="020B0502020104020203" pitchFamily="34" charset="0"/>
              </a:rPr>
              <a:t>Determining attendance number and who is working the event (club advisor, student staff needs, CASL staff)</a:t>
            </a:r>
          </a:p>
          <a:p>
            <a:pPr lvl="1"/>
            <a:r>
              <a:rPr lang="en-US" sz="2400" cap="none" dirty="0">
                <a:effectLst>
                  <a:outerShdw blurRad="38100" dist="38100" dir="2700000" algn="tl">
                    <a:srgbClr val="000000">
                      <a:alpha val="43137"/>
                    </a:srgbClr>
                  </a:outerShdw>
                </a:effectLst>
                <a:latin typeface="Gill Sans MT" panose="020B0502020104020203" pitchFamily="34" charset="0"/>
              </a:rPr>
              <a:t>Set-up and clean-up</a:t>
            </a:r>
          </a:p>
          <a:p>
            <a:r>
              <a:rPr lang="en-US" sz="2400" cap="none" dirty="0">
                <a:effectLst>
                  <a:outerShdw blurRad="38100" dist="38100" dir="2700000" algn="tl">
                    <a:srgbClr val="000000">
                      <a:alpha val="43137"/>
                    </a:srgbClr>
                  </a:outerShdw>
                </a:effectLst>
                <a:latin typeface="Gill Sans MT" panose="020B0502020104020203" pitchFamily="34" charset="0"/>
              </a:rPr>
              <a:t>Determining scale of the event – See Event Policy</a:t>
            </a:r>
          </a:p>
          <a:p>
            <a:r>
              <a:rPr lang="en-US" sz="2400" cap="none" dirty="0">
                <a:effectLst>
                  <a:outerShdw blurRad="38100" dist="38100" dir="2700000" algn="tl">
                    <a:srgbClr val="000000">
                      <a:alpha val="43137"/>
                    </a:srgbClr>
                  </a:outerShdw>
                </a:effectLst>
                <a:latin typeface="Gill Sans MT" panose="020B0502020104020203" pitchFamily="34" charset="0"/>
              </a:rPr>
              <a:t>Police – why we need them and how does it all work</a:t>
            </a:r>
          </a:p>
          <a:p>
            <a:pPr lvl="2"/>
            <a:r>
              <a:rPr lang="en-US" sz="2000" cap="none" dirty="0">
                <a:effectLst>
                  <a:outerShdw blurRad="38100" dist="38100" dir="2700000" algn="tl">
                    <a:srgbClr val="000000">
                      <a:alpha val="43137"/>
                    </a:srgbClr>
                  </a:outerShdw>
                </a:effectLst>
                <a:latin typeface="Gill Sans MT" panose="020B0502020104020203" pitchFamily="34" charset="0"/>
              </a:rPr>
              <a:t>Ratios (students to officers based on location/event and student attendance)</a:t>
            </a:r>
          </a:p>
          <a:p>
            <a:endParaRPr lang="en-US" sz="1400" cap="none" dirty="0">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4198944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0" y="152400"/>
            <a:ext cx="8763000" cy="808038"/>
          </a:xfrm>
          <a:noFill/>
          <a:ln>
            <a:noFill/>
          </a:ln>
        </p:spPr>
        <p:style>
          <a:lnRef idx="1">
            <a:schemeClr val="accent4"/>
          </a:lnRef>
          <a:fillRef idx="3">
            <a:schemeClr val="accent4"/>
          </a:fillRef>
          <a:effectRef idx="2">
            <a:schemeClr val="accent4"/>
          </a:effectRef>
          <a:fontRef idx="minor">
            <a:schemeClr val="lt1"/>
          </a:fontRef>
        </p:style>
        <p:txBody>
          <a:bodyPr>
            <a:normAutofit fontScale="90000"/>
          </a:bodyPr>
          <a:lstStyle/>
          <a:p>
            <a:pPr algn="ctr"/>
            <a: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t>Step By Step on </a:t>
            </a:r>
            <a:b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br>
            <a: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t>Creating an Event</a:t>
            </a:r>
          </a:p>
        </p:txBody>
      </p:sp>
      <p:sp>
        <p:nvSpPr>
          <p:cNvPr id="3" name="Content Placeholder 2"/>
          <p:cNvSpPr>
            <a:spLocks noGrp="1"/>
          </p:cNvSpPr>
          <p:nvPr>
            <p:ph sz="quarter" idx="13"/>
          </p:nvPr>
        </p:nvSpPr>
        <p:spPr>
          <a:xfrm>
            <a:off x="838200" y="1371600"/>
            <a:ext cx="8096250" cy="5257800"/>
          </a:xfrm>
        </p:spPr>
        <p:txBody>
          <a:bodyPr>
            <a:noAutofit/>
          </a:bodyPr>
          <a:lstStyle/>
          <a:p>
            <a:r>
              <a:rPr lang="en-US" sz="2800" cap="none" dirty="0">
                <a:effectLst>
                  <a:outerShdw blurRad="38100" dist="38100" dir="2700000" algn="tl">
                    <a:srgbClr val="000000">
                      <a:alpha val="43137"/>
                    </a:srgbClr>
                  </a:outerShdw>
                </a:effectLst>
                <a:latin typeface="Gill Sans MT" panose="020B0502020104020203" pitchFamily="34" charset="0"/>
              </a:rPr>
              <a:t>Catering </a:t>
            </a:r>
            <a:r>
              <a:rPr lang="en-US" sz="2400" b="0" i="0" dirty="0">
                <a:effectLst/>
                <a:latin typeface="Calibri" panose="020F0502020204030204" pitchFamily="34" charset="0"/>
                <a:hlinkClick r:id="rId2" tooltip="Original URL: https://williampaterson.catertrax.com/. Click or tap if you trust this link."/>
              </a:rPr>
              <a:t>https://williampaterson.catertrax.com/</a:t>
            </a:r>
            <a:endParaRPr lang="en-US" sz="2800" cap="none" dirty="0">
              <a:effectLst>
                <a:outerShdw blurRad="38100" dist="38100" dir="2700000" algn="tl">
                  <a:srgbClr val="000000">
                    <a:alpha val="43137"/>
                  </a:srgbClr>
                </a:outerShdw>
              </a:effectLst>
              <a:latin typeface="Gill Sans MT" panose="020B0502020104020203" pitchFamily="34" charset="0"/>
            </a:endParaRPr>
          </a:p>
          <a:p>
            <a:r>
              <a:rPr lang="en-US" sz="2800" cap="none" dirty="0">
                <a:effectLst>
                  <a:outerShdw blurRad="38100" dist="38100" dir="2700000" algn="tl">
                    <a:srgbClr val="000000">
                      <a:alpha val="43137"/>
                    </a:srgbClr>
                  </a:outerShdw>
                </a:effectLst>
                <a:latin typeface="Gill Sans MT" panose="020B0502020104020203" pitchFamily="34" charset="0"/>
              </a:rPr>
              <a:t>Off campus events – must be half sold, comp tickets</a:t>
            </a:r>
          </a:p>
          <a:p>
            <a:r>
              <a:rPr lang="en-US" sz="2800" cap="none" dirty="0">
                <a:effectLst>
                  <a:outerShdw blurRad="38100" dist="38100" dir="2700000" algn="tl">
                    <a:srgbClr val="000000">
                      <a:alpha val="43137"/>
                    </a:srgbClr>
                  </a:outerShdw>
                </a:effectLst>
                <a:latin typeface="Gill Sans MT" panose="020B0502020104020203" pitchFamily="34" charset="0"/>
              </a:rPr>
              <a:t>Posting policy</a:t>
            </a:r>
          </a:p>
          <a:p>
            <a:r>
              <a:rPr lang="en-US" sz="2800" cap="none" dirty="0">
                <a:effectLst>
                  <a:outerShdw blurRad="38100" dist="38100" dir="2700000" algn="tl">
                    <a:srgbClr val="000000">
                      <a:alpha val="43137"/>
                    </a:srgbClr>
                  </a:outerShdw>
                </a:effectLst>
                <a:latin typeface="Gill Sans MT" panose="020B0502020104020203" pitchFamily="34" charset="0"/>
              </a:rPr>
              <a:t>Trip policy</a:t>
            </a:r>
          </a:p>
          <a:p>
            <a:r>
              <a:rPr lang="en-US" sz="2800" cap="none" dirty="0">
                <a:effectLst>
                  <a:outerShdw blurRad="38100" dist="38100" dir="2700000" algn="tl">
                    <a:srgbClr val="000000">
                      <a:alpha val="43137"/>
                    </a:srgbClr>
                  </a:outerShdw>
                </a:effectLst>
                <a:latin typeface="Gill Sans MT" panose="020B0502020104020203" pitchFamily="34" charset="0"/>
              </a:rPr>
              <a:t>Fundraising and gaming licenses </a:t>
            </a:r>
          </a:p>
          <a:p>
            <a:pPr lvl="2"/>
            <a:r>
              <a:rPr lang="en-US" sz="2400" cap="none" dirty="0">
                <a:effectLst>
                  <a:outerShdw blurRad="38100" dist="38100" dir="2700000" algn="tl">
                    <a:srgbClr val="000000">
                      <a:alpha val="43137"/>
                    </a:srgbClr>
                  </a:outerShdw>
                </a:effectLst>
                <a:latin typeface="Gill Sans MT" panose="020B0502020104020203" pitchFamily="34" charset="0"/>
              </a:rPr>
              <a:t>Must have letter from charity or food waiver from </a:t>
            </a:r>
            <a:r>
              <a:rPr lang="en-US" sz="2400" dirty="0">
                <a:effectLst>
                  <a:outerShdw blurRad="38100" dist="38100" dir="2700000" algn="tl">
                    <a:srgbClr val="000000">
                      <a:alpha val="43137"/>
                    </a:srgbClr>
                  </a:outerShdw>
                </a:effectLst>
                <a:latin typeface="Gill Sans MT" panose="020B0502020104020203" pitchFamily="34" charset="0"/>
              </a:rPr>
              <a:t>Aramark</a:t>
            </a:r>
            <a:endParaRPr lang="en-US" sz="2400" cap="none" dirty="0">
              <a:effectLst>
                <a:outerShdw blurRad="38100" dist="38100" dir="2700000" algn="tl">
                  <a:srgbClr val="000000">
                    <a:alpha val="43137"/>
                  </a:srgbClr>
                </a:outerShdw>
              </a:effectLst>
              <a:latin typeface="Gill Sans MT" panose="020B0502020104020203" pitchFamily="34" charset="0"/>
            </a:endParaRPr>
          </a:p>
          <a:p>
            <a:pPr lvl="2"/>
            <a:r>
              <a:rPr lang="en-US" sz="2400" cap="none" dirty="0">
                <a:effectLst>
                  <a:outerShdw blurRad="38100" dist="38100" dir="2700000" algn="tl">
                    <a:srgbClr val="000000">
                      <a:alpha val="43137"/>
                    </a:srgbClr>
                  </a:outerShdw>
                </a:effectLst>
                <a:latin typeface="Gill Sans MT" panose="020B0502020104020203" pitchFamily="34" charset="0"/>
              </a:rPr>
              <a:t>Advertising MUST say where funds are going</a:t>
            </a:r>
          </a:p>
          <a:p>
            <a:pPr lvl="2"/>
            <a:r>
              <a:rPr lang="en-US" sz="2400" cap="none" dirty="0">
                <a:effectLst>
                  <a:outerShdw blurRad="38100" dist="38100" dir="2700000" algn="tl">
                    <a:srgbClr val="000000">
                      <a:alpha val="43137"/>
                    </a:srgbClr>
                  </a:outerShdw>
                </a:effectLst>
                <a:latin typeface="Gill Sans MT" panose="020B0502020104020203" pitchFamily="34" charset="0"/>
              </a:rPr>
              <a:t>All funds MUST be deposited with SGA</a:t>
            </a:r>
          </a:p>
          <a:p>
            <a:r>
              <a:rPr lang="en-US" sz="2800" cap="none" dirty="0">
                <a:effectLst>
                  <a:outerShdw blurRad="38100" dist="38100" dir="2700000" algn="tl">
                    <a:srgbClr val="000000">
                      <a:alpha val="43137"/>
                    </a:srgbClr>
                  </a:outerShdw>
                </a:effectLst>
                <a:latin typeface="Gill Sans MT" panose="020B0502020104020203" pitchFamily="34" charset="0"/>
              </a:rPr>
              <a:t>Noise ordinances</a:t>
            </a:r>
          </a:p>
          <a:p>
            <a:endParaRPr lang="en-US" sz="1400" cap="none" dirty="0">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1444675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065" y="140378"/>
            <a:ext cx="8915400" cy="448282"/>
          </a:xfrm>
          <a:noFill/>
          <a:ln>
            <a:noFill/>
          </a:ln>
        </p:spPr>
        <p:style>
          <a:lnRef idx="1">
            <a:schemeClr val="accent4"/>
          </a:lnRef>
          <a:fillRef idx="3">
            <a:schemeClr val="accent4"/>
          </a:fillRef>
          <a:effectRef idx="2">
            <a:schemeClr val="accent4"/>
          </a:effectRef>
          <a:fontRef idx="minor">
            <a:schemeClr val="lt1"/>
          </a:fontRef>
        </p:style>
        <p:txBody>
          <a:bodyPr>
            <a:normAutofit fontScale="90000"/>
          </a:bodyPr>
          <a:lstStyle/>
          <a:p>
            <a:pPr algn="ctr"/>
            <a: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t>Step By Step on </a:t>
            </a:r>
            <a:b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br>
            <a:r>
              <a:rPr lang="en-US" b="1" dirty="0">
                <a:ln w="9525">
                  <a:solidFill>
                    <a:schemeClr val="tx1"/>
                  </a:solidFill>
                  <a:prstDash val="solid"/>
                </a:ln>
                <a:solidFill>
                  <a:srgbClr val="F3750D"/>
                </a:solidFill>
                <a:effectLst>
                  <a:glow rad="101600">
                    <a:srgbClr val="FFE95C">
                      <a:alpha val="60000"/>
                    </a:srgbClr>
                  </a:glow>
                  <a:outerShdw blurRad="12700" dist="38100" dir="2700000" algn="tl" rotWithShape="0">
                    <a:schemeClr val="accent5">
                      <a:lumMod val="60000"/>
                      <a:lumOff val="40000"/>
                    </a:schemeClr>
                  </a:outerShdw>
                </a:effectLst>
                <a:latin typeface="Berlin Sans FB" panose="020E0602020502020306" pitchFamily="34" charset="0"/>
              </a:rPr>
              <a:t>Creating an Event</a:t>
            </a:r>
          </a:p>
        </p:txBody>
      </p:sp>
      <p:sp>
        <p:nvSpPr>
          <p:cNvPr id="3" name="Content Placeholder 2"/>
          <p:cNvSpPr>
            <a:spLocks noGrp="1"/>
          </p:cNvSpPr>
          <p:nvPr>
            <p:ph sz="quarter" idx="13"/>
          </p:nvPr>
        </p:nvSpPr>
        <p:spPr>
          <a:xfrm>
            <a:off x="533401" y="1371600"/>
            <a:ext cx="8382000" cy="5638800"/>
          </a:xfrm>
        </p:spPr>
        <p:txBody>
          <a:bodyPr>
            <a:normAutofit/>
          </a:bodyPr>
          <a:lstStyle/>
          <a:p>
            <a:r>
              <a:rPr lang="en-US" sz="1600" cap="none" dirty="0">
                <a:effectLst>
                  <a:outerShdw blurRad="38100" dist="38100" dir="2700000" algn="tl">
                    <a:srgbClr val="000000">
                      <a:alpha val="43137"/>
                    </a:srgbClr>
                  </a:outerShdw>
                </a:effectLst>
                <a:latin typeface="Gill Sans MT" panose="020B0502020104020203" pitchFamily="34" charset="0"/>
              </a:rPr>
              <a:t>Ticket policy – setting prices, where to sell, security safe guards to prevent duplication</a:t>
            </a:r>
          </a:p>
          <a:p>
            <a:r>
              <a:rPr lang="en-US" sz="1600" cap="none" dirty="0">
                <a:ln w="0"/>
                <a:effectLst>
                  <a:outerShdw blurRad="38100" dist="19050" dir="2700000" algn="tl" rotWithShape="0">
                    <a:schemeClr val="dk1">
                      <a:alpha val="40000"/>
                    </a:schemeClr>
                  </a:outerShdw>
                </a:effectLst>
                <a:latin typeface="Gill Sans MT" panose="020B0502020104020203" pitchFamily="34" charset="0"/>
              </a:rPr>
              <a:t>Student groups that hold events that require ticket sales must insure tickets meet the following standards:</a:t>
            </a:r>
          </a:p>
          <a:p>
            <a:pPr lvl="1">
              <a:spcBef>
                <a:spcPts val="0"/>
              </a:spcBef>
            </a:pPr>
            <a:r>
              <a:rPr lang="en-US" sz="1600" cap="none" dirty="0">
                <a:ln w="0"/>
                <a:effectLst>
                  <a:outerShdw blurRad="38100" dist="19050" dir="2700000" algn="tl" rotWithShape="0">
                    <a:schemeClr val="dk1">
                      <a:alpha val="40000"/>
                    </a:schemeClr>
                  </a:outerShdw>
                </a:effectLst>
                <a:latin typeface="Gill Sans MT" panose="020B0502020104020203" pitchFamily="34" charset="0"/>
              </a:rPr>
              <a:t>Must have the correct number of tickets as advertised and approved in the room approval.</a:t>
            </a:r>
          </a:p>
          <a:p>
            <a:pPr lvl="1">
              <a:spcBef>
                <a:spcPts val="0"/>
              </a:spcBef>
            </a:pPr>
            <a:r>
              <a:rPr lang="en-US" sz="1600" cap="none" dirty="0">
                <a:ln w="0"/>
                <a:effectLst>
                  <a:outerShdw blurRad="38100" dist="19050" dir="2700000" algn="tl" rotWithShape="0">
                    <a:schemeClr val="dk1">
                      <a:alpha val="40000"/>
                    </a:schemeClr>
                  </a:outerShdw>
                </a:effectLst>
                <a:latin typeface="Gill Sans MT" panose="020B0502020104020203" pitchFamily="34" charset="0"/>
              </a:rPr>
              <a:t>All tickets should be numbered</a:t>
            </a:r>
          </a:p>
          <a:p>
            <a:pPr lvl="1">
              <a:spcBef>
                <a:spcPts val="0"/>
              </a:spcBef>
            </a:pPr>
            <a:r>
              <a:rPr lang="en-US" sz="1600" cap="none" dirty="0">
                <a:ln w="0"/>
                <a:effectLst>
                  <a:outerShdw blurRad="38100" dist="19050" dir="2700000" algn="tl" rotWithShape="0">
                    <a:schemeClr val="dk1">
                      <a:alpha val="40000"/>
                    </a:schemeClr>
                  </a:outerShdw>
                </a:effectLst>
                <a:latin typeface="Gill Sans MT" panose="020B0502020104020203" pitchFamily="34" charset="0"/>
              </a:rPr>
              <a:t>All tickets will be required to be in CASL possession prior to the start of ticket sales</a:t>
            </a:r>
          </a:p>
          <a:p>
            <a:pPr lvl="1">
              <a:spcBef>
                <a:spcPts val="0"/>
              </a:spcBef>
            </a:pPr>
            <a:r>
              <a:rPr lang="en-US" sz="1600" cap="none" dirty="0">
                <a:ln w="0"/>
                <a:effectLst>
                  <a:outerShdw blurRad="38100" dist="19050" dir="2700000" algn="tl" rotWithShape="0">
                    <a:schemeClr val="dk1">
                      <a:alpha val="40000"/>
                    </a:schemeClr>
                  </a:outerShdw>
                </a:effectLst>
                <a:latin typeface="Gill Sans MT" panose="020B0502020104020203" pitchFamily="34" charset="0"/>
              </a:rPr>
              <a:t>Tickets should be on card stock</a:t>
            </a:r>
          </a:p>
          <a:p>
            <a:pPr lvl="1">
              <a:spcBef>
                <a:spcPts val="0"/>
              </a:spcBef>
            </a:pPr>
            <a:r>
              <a:rPr lang="en-US" sz="1600" cap="none" dirty="0">
                <a:ln w="0"/>
                <a:effectLst>
                  <a:outerShdw blurRad="38100" dist="19050" dir="2700000" algn="tl" rotWithShape="0">
                    <a:schemeClr val="dk1">
                      <a:alpha val="40000"/>
                    </a:schemeClr>
                  </a:outerShdw>
                </a:effectLst>
                <a:latin typeface="Gill Sans MT" panose="020B0502020104020203" pitchFamily="34" charset="0"/>
              </a:rPr>
              <a:t>Tickets should be created so they are not easily duplicated</a:t>
            </a:r>
          </a:p>
          <a:p>
            <a:pPr lvl="1">
              <a:spcBef>
                <a:spcPts val="0"/>
              </a:spcBef>
            </a:pPr>
            <a:r>
              <a:rPr lang="en-US" sz="1600" cap="none" dirty="0">
                <a:ln w="0"/>
                <a:effectLst>
                  <a:outerShdw blurRad="38100" dist="19050" dir="2700000" algn="tl" rotWithShape="0">
                    <a:schemeClr val="dk1">
                      <a:alpha val="40000"/>
                    </a:schemeClr>
                  </a:outerShdw>
                </a:effectLst>
                <a:latin typeface="Gill Sans MT" panose="020B0502020104020203" pitchFamily="34" charset="0"/>
              </a:rPr>
              <a:t>Tickets should have the following info on it. </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Name of the event</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Date of the event</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Time of the event</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Room Location</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Non-transferable</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No re-admittance</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Must have WP ID</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Guests must have ID on them (if guests are included)</a:t>
            </a:r>
          </a:p>
          <a:p>
            <a:pPr lvl="2">
              <a:spcBef>
                <a:spcPts val="0"/>
              </a:spcBef>
            </a:pPr>
            <a:r>
              <a:rPr lang="en-US" cap="none" dirty="0">
                <a:ln w="0"/>
                <a:effectLst>
                  <a:outerShdw blurRad="38100" dist="19050" dir="2700000" algn="tl" rotWithShape="0">
                    <a:schemeClr val="dk1">
                      <a:alpha val="40000"/>
                    </a:schemeClr>
                  </a:outerShdw>
                </a:effectLst>
                <a:latin typeface="Gill Sans MT" panose="020B0502020104020203" pitchFamily="34" charset="0"/>
              </a:rPr>
              <a:t>Must have ticket in hand when you arrive at event</a:t>
            </a:r>
          </a:p>
          <a:p>
            <a:endParaRPr lang="en-US" sz="1800" dirty="0">
              <a:effectLst>
                <a:outerShdw blurRad="38100" dist="38100" dir="2700000" algn="tl">
                  <a:srgbClr val="000000">
                    <a:alpha val="43137"/>
                  </a:srgbClr>
                </a:outerShdw>
              </a:effectLst>
              <a:latin typeface="Gill Sans MT" panose="020B0502020104020203" pitchFamily="34" charset="0"/>
            </a:endParaRPr>
          </a:p>
          <a:p>
            <a:endParaRPr lang="en-US" dirty="0"/>
          </a:p>
        </p:txBody>
      </p:sp>
    </p:spTree>
    <p:extLst>
      <p:ext uri="{BB962C8B-B14F-4D97-AF65-F5344CB8AC3E}">
        <p14:creationId xmlns:p14="http://schemas.microsoft.com/office/powerpoint/2010/main" val="1223529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9188321" cy="6858000"/>
          </a:xfrm>
          <a:prstGeom prst="rect">
            <a:avLst/>
          </a:prstGeom>
          <a:noFill/>
          <a:effectLst>
            <a:softEdge rad="12700"/>
          </a:effectLst>
        </p:spPr>
      </p:pic>
    </p:spTree>
    <p:extLst>
      <p:ext uri="{BB962C8B-B14F-4D97-AF65-F5344CB8AC3E}">
        <p14:creationId xmlns:p14="http://schemas.microsoft.com/office/powerpoint/2010/main" val="1610306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0" y="2286000"/>
            <a:ext cx="8077200" cy="3810001"/>
          </a:xfrm>
        </p:spPr>
        <p:txBody>
          <a:bodyPr/>
          <a:lstStyle/>
          <a:p>
            <a:r>
              <a:rPr lang="en-US" cap="none" dirty="0">
                <a:latin typeface="Berlin Sans FB" panose="020E0602020502020306" pitchFamily="34" charset="0"/>
                <a:hlinkClick r:id="rId2"/>
              </a:rPr>
              <a:t>Https://itwiki.Wpunj.Edu/index.Php?Title=25live</a:t>
            </a:r>
            <a:endParaRPr lang="en-US" cap="none" dirty="0">
              <a:latin typeface="Berlin Sans FB" panose="020E0602020502020306" pitchFamily="34" charset="0"/>
            </a:endParaRPr>
          </a:p>
          <a:p>
            <a:r>
              <a:rPr lang="en-US" cap="none" dirty="0">
                <a:latin typeface="Berlin Sans FB" panose="020E0602020502020306" pitchFamily="34" charset="0"/>
                <a:hlinkClick r:id="rId3"/>
              </a:rPr>
              <a:t>Http://www.Wpunj.Edu/dotasset/a05ba8e9-3e7a-4d6f-b42a-80897299020e.Pdf</a:t>
            </a:r>
            <a:endParaRPr lang="en-US" cap="none" dirty="0">
              <a:latin typeface="Berlin Sans FB" panose="020E0602020502020306" pitchFamily="34" charset="0"/>
            </a:endParaRPr>
          </a:p>
          <a:p>
            <a:r>
              <a:rPr lang="en-US" cap="none" dirty="0">
                <a:latin typeface="Berlin Sans FB" panose="020E0602020502020306" pitchFamily="34" charset="0"/>
              </a:rPr>
              <a:t>Must answer all questions before receiving a tentative hold for a room. Your event cannot move forward until you receive permission from CASL. </a:t>
            </a:r>
          </a:p>
          <a:p>
            <a:r>
              <a:rPr lang="en-US" cap="none" dirty="0">
                <a:latin typeface="Berlin Sans FB" panose="020E0602020502020306" pitchFamily="34" charset="0"/>
              </a:rPr>
              <a:t>Make sure you read the CASL letter. </a:t>
            </a:r>
          </a:p>
        </p:txBody>
      </p:sp>
      <p:sp>
        <p:nvSpPr>
          <p:cNvPr id="4" name="TextBox 3"/>
          <p:cNvSpPr txBox="1"/>
          <p:nvPr/>
        </p:nvSpPr>
        <p:spPr>
          <a:xfrm>
            <a:off x="304800" y="304800"/>
            <a:ext cx="8534400" cy="1569660"/>
          </a:xfrm>
          <a:prstGeom prst="rect">
            <a:avLst/>
          </a:prstGeom>
          <a:no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n-US" sz="4800" b="1" dirty="0">
                <a:ln w="13462">
                  <a:solidFill>
                    <a:srgbClr val="002060"/>
                  </a:solidFill>
                  <a:prstDash val="solid"/>
                </a:ln>
                <a:solidFill>
                  <a:srgbClr val="F3750D"/>
                </a:solidFill>
                <a:effectLst>
                  <a:outerShdw dist="38100" dir="2700000" algn="bl" rotWithShape="0">
                    <a:schemeClr val="accent5"/>
                  </a:outerShdw>
                </a:effectLst>
                <a:latin typeface="Gill Sans MT" panose="020B0502020104020203" pitchFamily="34" charset="0"/>
              </a:rPr>
              <a:t>25 Live Room </a:t>
            </a:r>
          </a:p>
          <a:p>
            <a:pPr algn="ctr"/>
            <a:r>
              <a:rPr lang="en-US" sz="4800" b="1" dirty="0">
                <a:ln w="13462">
                  <a:solidFill>
                    <a:srgbClr val="002060"/>
                  </a:solidFill>
                  <a:prstDash val="solid"/>
                </a:ln>
                <a:solidFill>
                  <a:srgbClr val="F3750D"/>
                </a:solidFill>
                <a:effectLst>
                  <a:outerShdw dist="38100" dir="2700000" algn="bl" rotWithShape="0">
                    <a:schemeClr val="accent5"/>
                  </a:outerShdw>
                </a:effectLst>
                <a:latin typeface="Gill Sans MT" panose="020B0502020104020203" pitchFamily="34" charset="0"/>
              </a:rPr>
              <a:t>Reservation System</a:t>
            </a:r>
          </a:p>
        </p:txBody>
      </p:sp>
    </p:spTree>
    <p:extLst>
      <p:ext uri="{BB962C8B-B14F-4D97-AF65-F5344CB8AC3E}">
        <p14:creationId xmlns:p14="http://schemas.microsoft.com/office/powerpoint/2010/main" val="1714059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140702"/>
            <a:ext cx="7648575" cy="6463308"/>
          </a:xfrm>
          <a:prstGeom prst="rect">
            <a:avLst/>
          </a:prstGeom>
          <a:noFill/>
        </p:spPr>
        <p:txBody>
          <a:bodyPr wrap="square" rtlCol="0">
            <a:spAutoFit/>
          </a:bodyPr>
          <a:lstStyle/>
          <a:p>
            <a:pPr lvl="0" eaLnBrk="0" hangingPunct="0"/>
            <a:r>
              <a:rPr lang="en-US" altLang="en-US" dirty="0">
                <a:latin typeface="Californian FB" panose="0207040306080B030204" pitchFamily="18" charset="0"/>
                <a:ea typeface="Calibri" panose="020F0502020204030204" pitchFamily="34" charset="0"/>
                <a:cs typeface="Times New Roman" panose="02020603050405020304" pitchFamily="18" charset="0"/>
              </a:rPr>
              <a:t>Hello Everyone,</a:t>
            </a:r>
            <a:br>
              <a:rPr lang="en-US" altLang="en-US" dirty="0">
                <a:latin typeface="Californian FB" panose="0207040306080B030204" pitchFamily="18" charset="0"/>
                <a:ea typeface="Calibri" panose="020F0502020204030204" pitchFamily="34" charset="0"/>
                <a:cs typeface="Times New Roman" panose="02020603050405020304" pitchFamily="18" charset="0"/>
              </a:rPr>
            </a:br>
            <a:r>
              <a:rPr lang="en-US" altLang="en-US" dirty="0">
                <a:latin typeface="Californian FB" panose="0207040306080B030204" pitchFamily="18" charset="0"/>
                <a:ea typeface="Calibri" panose="020F0502020204030204" pitchFamily="34" charset="0"/>
                <a:cs typeface="Times New Roman" panose="02020603050405020304" pitchFamily="18" charset="0"/>
              </a:rPr>
              <a:t/>
            </a:r>
            <a:br>
              <a:rPr lang="en-US" altLang="en-US" dirty="0">
                <a:latin typeface="Californian FB" panose="0207040306080B030204" pitchFamily="18" charset="0"/>
                <a:ea typeface="Calibri" panose="020F0502020204030204" pitchFamily="34" charset="0"/>
                <a:cs typeface="Times New Roman" panose="02020603050405020304" pitchFamily="18" charset="0"/>
              </a:rPr>
            </a:br>
            <a:r>
              <a:rPr lang="en-US" altLang="en-US" dirty="0">
                <a:latin typeface="Californian FB" panose="0207040306080B030204" pitchFamily="18" charset="0"/>
                <a:ea typeface="Calibri" panose="020F0502020204030204" pitchFamily="34" charset="0"/>
                <a:cs typeface="Times New Roman" panose="02020603050405020304" pitchFamily="18" charset="0"/>
              </a:rPr>
              <a:t>This event is approved to move forward for……., pending the space is still available. </a:t>
            </a:r>
            <a:r>
              <a:rPr lang="en-US" altLang="en-US" b="1" dirty="0">
                <a:latin typeface="Californian FB" panose="0207040306080B030204" pitchFamily="18" charset="0"/>
                <a:ea typeface="Calibri" panose="020F0502020204030204" pitchFamily="34" charset="0"/>
                <a:cs typeface="Times New Roman" panose="02020603050405020304" pitchFamily="18" charset="0"/>
              </a:rPr>
              <a:t>STUDENT NAME,</a:t>
            </a:r>
            <a:r>
              <a:rPr lang="en-US" altLang="en-US" dirty="0">
                <a:latin typeface="Californian FB" panose="0207040306080B030204" pitchFamily="18" charset="0"/>
                <a:ea typeface="Calibri" panose="020F0502020204030204" pitchFamily="34" charset="0"/>
                <a:cs typeface="Times New Roman" panose="02020603050405020304" pitchFamily="18" charset="0"/>
              </a:rPr>
              <a:t> please be sure to understand the event approval process.  In most cases, events should be approved by a member of the CASL staff no later than two weeks prior to the event.  If money is needed, you will need to follow the finance guidelines.  I have included two links that will assist you in submitting your event.  </a:t>
            </a:r>
            <a:endParaRPr lang="en-US" altLang="en-US" dirty="0"/>
          </a:p>
          <a:p>
            <a:pPr lvl="0" eaLnBrk="0" hangingPunct="0"/>
            <a:r>
              <a:rPr lang="en-US" altLang="en-US" dirty="0">
                <a:latin typeface="Californian FB" panose="0207040306080B030204" pitchFamily="18" charset="0"/>
                <a:ea typeface="Calibri" panose="020F0502020204030204" pitchFamily="34" charset="0"/>
                <a:cs typeface="Times New Roman" panose="02020603050405020304" pitchFamily="18" charset="0"/>
              </a:rPr>
              <a:t> </a:t>
            </a:r>
            <a:endParaRPr lang="en-US" altLang="en-US" dirty="0"/>
          </a:p>
          <a:p>
            <a:pPr lvl="0" eaLnBrk="0" hangingPunct="0"/>
            <a:r>
              <a:rPr lang="en-US" altLang="en-US" dirty="0">
                <a:latin typeface="Californian FB" panose="0207040306080B030204" pitchFamily="18" charset="0"/>
                <a:ea typeface="Calibri" panose="020F0502020204030204" pitchFamily="34" charset="0"/>
                <a:cs typeface="Times New Roman" panose="02020603050405020304" pitchFamily="18" charset="0"/>
              </a:rPr>
              <a:t>Pioneer Life guides and step by step manuals: </a:t>
            </a:r>
            <a:r>
              <a:rPr lang="en-US" altLang="en-US" dirty="0">
                <a:latin typeface="Californian FB" panose="0207040306080B030204" pitchFamily="18" charset="0"/>
                <a:ea typeface="Calibri" panose="020F0502020204030204" pitchFamily="34" charset="0"/>
                <a:cs typeface="Times New Roman" panose="02020603050405020304" pitchFamily="18" charset="0"/>
                <a:hlinkClick r:id="rId2"/>
              </a:rPr>
              <a:t>http://www.wpunj.edu/campus-activities/pioneer-life-resources.dot</a:t>
            </a:r>
            <a:endParaRPr lang="en-US" altLang="en-US" dirty="0"/>
          </a:p>
          <a:p>
            <a:pPr lvl="0" eaLnBrk="0" hangingPunct="0"/>
            <a:r>
              <a:rPr lang="en-US" altLang="en-US" dirty="0">
                <a:latin typeface="Californian FB" panose="0207040306080B030204" pitchFamily="18" charset="0"/>
                <a:ea typeface="Calibri" panose="020F0502020204030204" pitchFamily="34" charset="0"/>
                <a:cs typeface="Times New Roman" panose="02020603050405020304" pitchFamily="18" charset="0"/>
              </a:rPr>
              <a:t>SGA Financial Guidelines: </a:t>
            </a:r>
            <a:r>
              <a:rPr lang="en-US" altLang="en-US" dirty="0">
                <a:latin typeface="Californian FB" panose="0207040306080B030204" pitchFamily="18" charset="0"/>
                <a:ea typeface="Calibri" panose="020F0502020204030204" pitchFamily="34" charset="0"/>
                <a:cs typeface="Times New Roman" panose="02020603050405020304" pitchFamily="18" charset="0"/>
                <a:hlinkClick r:id="rId3"/>
              </a:rPr>
              <a:t>http://www.wpunj.edu/sga/resources.dot</a:t>
            </a:r>
            <a:endParaRPr lang="en-US" altLang="en-US" dirty="0"/>
          </a:p>
          <a:p>
            <a:pPr lvl="0" eaLnBrk="0" hangingPunct="0"/>
            <a:r>
              <a:rPr lang="en-US" altLang="en-US" dirty="0">
                <a:latin typeface="Californian FB" panose="0207040306080B030204" pitchFamily="18" charset="0"/>
                <a:ea typeface="Calibri" panose="020F0502020204030204" pitchFamily="34" charset="0"/>
                <a:cs typeface="Times New Roman" panose="02020603050405020304" pitchFamily="18" charset="0"/>
              </a:rPr>
              <a:t>Please also see the list below to see what you specifically need to complete for this event. </a:t>
            </a:r>
            <a:endParaRPr lang="en-US" altLang="en-US" dirty="0"/>
          </a:p>
          <a:p>
            <a:pPr lvl="0" eaLnBrk="0" hangingPunct="0"/>
            <a:r>
              <a:rPr lang="en-US" altLang="en-US" dirty="0">
                <a:latin typeface="Californian FB" panose="0207040306080B030204" pitchFamily="18" charset="0"/>
                <a:ea typeface="Calibri" panose="020F0502020204030204" pitchFamily="34" charset="0"/>
                <a:cs typeface="Times New Roman" panose="02020603050405020304" pitchFamily="18" charset="0"/>
              </a:rPr>
              <a:t>In addition, please make sure that you or a representative from your organization schedules an appointment with a member of CASL for a final approval. You may call 973-720-2518 to set up an appointment.  Please bring hard copies of all quotes (if you did not attach them to the pioneer life request), and also make sure your advisor has moved any financial request to stage two prior the CASL approval meeting.  Please also bring a copy of your confirmed room contract.  </a:t>
            </a:r>
            <a:endParaRPr lang="en-US" altLang="en-US" dirty="0"/>
          </a:p>
          <a:p>
            <a:pPr lvl="0" eaLnBrk="0" hangingPunct="0"/>
            <a:r>
              <a:rPr lang="en-US" altLang="en-US" dirty="0">
                <a:latin typeface="Californian FB" panose="0207040306080B030204" pitchFamily="18" charset="0"/>
                <a:ea typeface="Calibri" panose="020F0502020204030204" pitchFamily="34" charset="0"/>
                <a:cs typeface="Times New Roman" panose="02020603050405020304" pitchFamily="18" charset="0"/>
              </a:rPr>
              <a:t>Failure to follow-through on the above list </a:t>
            </a:r>
            <a:r>
              <a:rPr lang="en-US" altLang="en-US" b="1" u="sng" dirty="0">
                <a:latin typeface="Californian FB" panose="0207040306080B030204" pitchFamily="18" charset="0"/>
                <a:ea typeface="Calibri" panose="020F0502020204030204" pitchFamily="34" charset="0"/>
                <a:cs typeface="Times New Roman" panose="02020603050405020304" pitchFamily="18" charset="0"/>
              </a:rPr>
              <a:t>WILL</a:t>
            </a:r>
            <a:r>
              <a:rPr lang="en-US" altLang="en-US" dirty="0">
                <a:latin typeface="Californian FB" panose="0207040306080B030204" pitchFamily="18" charset="0"/>
                <a:ea typeface="Calibri" panose="020F0502020204030204" pitchFamily="34" charset="0"/>
                <a:cs typeface="Times New Roman" panose="02020603050405020304" pitchFamily="18" charset="0"/>
              </a:rPr>
              <a:t> result in your event being cancelled.  Should your plans change, please refer to the list below:</a:t>
            </a:r>
            <a:endParaRPr lang="en-US" altLang="en-US" dirty="0"/>
          </a:p>
        </p:txBody>
      </p:sp>
    </p:spTree>
    <p:extLst>
      <p:ext uri="{BB962C8B-B14F-4D97-AF65-F5344CB8AC3E}">
        <p14:creationId xmlns:p14="http://schemas.microsoft.com/office/powerpoint/2010/main" val="1584999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3697190036"/>
              </p:ext>
            </p:extLst>
          </p:nvPr>
        </p:nvGraphicFramePr>
        <p:xfrm>
          <a:off x="0" y="152400"/>
          <a:ext cx="7848599" cy="6553201"/>
        </p:xfrm>
        <a:graphic>
          <a:graphicData uri="http://schemas.openxmlformats.org/drawingml/2006/table">
            <a:tbl>
              <a:tblPr firstRow="1" firstCol="1" bandRow="1">
                <a:tableStyleId>{D7AC3CCA-C797-4891-BE02-D94E43425B78}</a:tableStyleId>
              </a:tblPr>
              <a:tblGrid>
                <a:gridCol w="2815259">
                  <a:extLst>
                    <a:ext uri="{9D8B030D-6E8A-4147-A177-3AD203B41FA5}">
                      <a16:colId xmlns:a16="http://schemas.microsoft.com/office/drawing/2014/main" val="20000"/>
                    </a:ext>
                  </a:extLst>
                </a:gridCol>
                <a:gridCol w="1340599">
                  <a:extLst>
                    <a:ext uri="{9D8B030D-6E8A-4147-A177-3AD203B41FA5}">
                      <a16:colId xmlns:a16="http://schemas.microsoft.com/office/drawing/2014/main" val="20001"/>
                    </a:ext>
                  </a:extLst>
                </a:gridCol>
                <a:gridCol w="1340599">
                  <a:extLst>
                    <a:ext uri="{9D8B030D-6E8A-4147-A177-3AD203B41FA5}">
                      <a16:colId xmlns:a16="http://schemas.microsoft.com/office/drawing/2014/main" val="20002"/>
                    </a:ext>
                  </a:extLst>
                </a:gridCol>
                <a:gridCol w="2352142">
                  <a:extLst>
                    <a:ext uri="{9D8B030D-6E8A-4147-A177-3AD203B41FA5}">
                      <a16:colId xmlns:a16="http://schemas.microsoft.com/office/drawing/2014/main" val="20003"/>
                    </a:ext>
                  </a:extLst>
                </a:gridCol>
              </a:tblGrid>
              <a:tr h="197975">
                <a:tc>
                  <a:txBody>
                    <a:bodyPr/>
                    <a:lstStyle/>
                    <a:p>
                      <a:pPr marL="0" marR="0" algn="ctr">
                        <a:spcBef>
                          <a:spcPts val="0"/>
                        </a:spcBef>
                        <a:spcAft>
                          <a:spcPts val="0"/>
                        </a:spcAft>
                      </a:pPr>
                      <a:r>
                        <a:rPr lang="en-US" sz="1100" dirty="0">
                          <a:effectLst/>
                        </a:rPr>
                        <a:t>Forms</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1100" dirty="0">
                          <a:effectLst/>
                        </a:rPr>
                        <a:t>Yes or No</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1100" dirty="0">
                          <a:effectLst/>
                        </a:rPr>
                        <a:t>Due Date</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1100" dirty="0">
                          <a:effectLst/>
                        </a:rPr>
                        <a:t>Notes</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extLst>
                  <a:ext uri="{0D108BD9-81ED-4DB2-BD59-A6C34878D82A}">
                    <a16:rowId xmlns:a16="http://schemas.microsoft.com/office/drawing/2014/main" val="10000"/>
                  </a:ext>
                </a:extLst>
              </a:tr>
              <a:tr h="414739">
                <a:tc>
                  <a:txBody>
                    <a:bodyPr/>
                    <a:lstStyle/>
                    <a:p>
                      <a:pPr marL="0" marR="0">
                        <a:spcBef>
                          <a:spcPts val="0"/>
                        </a:spcBef>
                        <a:spcAft>
                          <a:spcPts val="0"/>
                        </a:spcAft>
                      </a:pPr>
                      <a:r>
                        <a:rPr lang="en-US" sz="900" dirty="0">
                          <a:effectLst/>
                        </a:rPr>
                        <a:t>Officers Needed for the Event?</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YES</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TBA</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 You need officers are needed for this event.  You pay $55 per hour for a total of = $</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extLst>
                  <a:ext uri="{0D108BD9-81ED-4DB2-BD59-A6C34878D82A}">
                    <a16:rowId xmlns:a16="http://schemas.microsoft.com/office/drawing/2014/main" val="10001"/>
                  </a:ext>
                </a:extLst>
              </a:tr>
              <a:tr h="1361076">
                <a:tc>
                  <a:txBody>
                    <a:bodyPr/>
                    <a:lstStyle/>
                    <a:p>
                      <a:pPr marL="0" marR="0">
                        <a:spcBef>
                          <a:spcPts val="0"/>
                        </a:spcBef>
                        <a:spcAft>
                          <a:spcPts val="0"/>
                        </a:spcAft>
                      </a:pPr>
                      <a:r>
                        <a:rPr lang="en-US" sz="900" dirty="0">
                          <a:effectLst/>
                        </a:rPr>
                        <a:t>Pioneer Life Event Form?</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YES</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TBA</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Please complete an event form and have it approved by a CASL staff member by the date listed below.  Make sure you include all important information in the event form. Call 973-720-2518 to schedule an appointment with a CASL staff member for event approval.</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extLst>
                  <a:ext uri="{0D108BD9-81ED-4DB2-BD59-A6C34878D82A}">
                    <a16:rowId xmlns:a16="http://schemas.microsoft.com/office/drawing/2014/main" val="10002"/>
                  </a:ext>
                </a:extLst>
              </a:tr>
              <a:tr h="829478">
                <a:tc>
                  <a:txBody>
                    <a:bodyPr/>
                    <a:lstStyle/>
                    <a:p>
                      <a:pPr marL="0" marR="0">
                        <a:spcBef>
                          <a:spcPts val="0"/>
                        </a:spcBef>
                        <a:spcAft>
                          <a:spcPts val="0"/>
                        </a:spcAft>
                      </a:pPr>
                      <a:r>
                        <a:rPr lang="en-US" sz="900" dirty="0">
                          <a:effectLst/>
                        </a:rPr>
                        <a:t>Flier for the Event?</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YES</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TBA</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The flier is part of the event form and must be attached to the request in pioneer life in order to be approved.  Please use an image in place of a flier if you get stuck.</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extLst>
                  <a:ext uri="{0D108BD9-81ED-4DB2-BD59-A6C34878D82A}">
                    <a16:rowId xmlns:a16="http://schemas.microsoft.com/office/drawing/2014/main" val="10003"/>
                  </a:ext>
                </a:extLst>
              </a:tr>
              <a:tr h="1105971">
                <a:tc>
                  <a:txBody>
                    <a:bodyPr/>
                    <a:lstStyle/>
                    <a:p>
                      <a:pPr marL="0" marR="0">
                        <a:spcBef>
                          <a:spcPts val="0"/>
                        </a:spcBef>
                        <a:spcAft>
                          <a:spcPts val="0"/>
                        </a:spcAft>
                      </a:pPr>
                      <a:r>
                        <a:rPr lang="en-US" sz="900" dirty="0">
                          <a:effectLst/>
                        </a:rPr>
                        <a:t>Pioneer Life Fundraising Form?</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MAYBE</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TBA</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If the event will collect money, food, or items for an organization or for your club, than this event will be considered a fundraiser and must have the fundraiser tab checked on the event form in Pioneer Life.</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extLst>
                  <a:ext uri="{0D108BD9-81ED-4DB2-BD59-A6C34878D82A}">
                    <a16:rowId xmlns:a16="http://schemas.microsoft.com/office/drawing/2014/main" val="10004"/>
                  </a:ext>
                </a:extLst>
              </a:tr>
              <a:tr h="1520710">
                <a:tc>
                  <a:txBody>
                    <a:bodyPr/>
                    <a:lstStyle/>
                    <a:p>
                      <a:pPr marL="0" marR="0">
                        <a:spcBef>
                          <a:spcPts val="0"/>
                        </a:spcBef>
                        <a:spcAft>
                          <a:spcPts val="0"/>
                        </a:spcAft>
                      </a:pPr>
                      <a:r>
                        <a:rPr lang="en-US" sz="900" dirty="0">
                          <a:effectLst/>
                        </a:rPr>
                        <a:t>Pioneer Life Finance Form?</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 </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 </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If you need funding for your event through the SGA, you must meet the deadlines listed next to this section in order to be included in an allocations meeting.  Please make sure you follow the SGA guidelines for both the official timeline based on your costs and for the rules on providing back-ups for invoices.</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extLst>
                  <a:ext uri="{0D108BD9-81ED-4DB2-BD59-A6C34878D82A}">
                    <a16:rowId xmlns:a16="http://schemas.microsoft.com/office/drawing/2014/main" val="10005"/>
                  </a:ext>
                </a:extLst>
              </a:tr>
              <a:tr h="276493">
                <a:tc>
                  <a:txBody>
                    <a:bodyPr/>
                    <a:lstStyle/>
                    <a:p>
                      <a:pPr marL="0" marR="0">
                        <a:spcBef>
                          <a:spcPts val="0"/>
                        </a:spcBef>
                        <a:spcAft>
                          <a:spcPts val="0"/>
                        </a:spcAft>
                      </a:pPr>
                      <a:r>
                        <a:rPr lang="en-US" sz="900" dirty="0">
                          <a:effectLst/>
                        </a:rPr>
                        <a:t>Advisor for Event?</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YES</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 </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Your advisor must be present for this event</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extLst>
                  <a:ext uri="{0D108BD9-81ED-4DB2-BD59-A6C34878D82A}">
                    <a16:rowId xmlns:a16="http://schemas.microsoft.com/office/drawing/2014/main" val="10006"/>
                  </a:ext>
                </a:extLst>
              </a:tr>
              <a:tr h="691232">
                <a:tc>
                  <a:txBody>
                    <a:bodyPr/>
                    <a:lstStyle/>
                    <a:p>
                      <a:pPr marL="0" marR="0">
                        <a:spcBef>
                          <a:spcPts val="0"/>
                        </a:spcBef>
                        <a:spcAft>
                          <a:spcPts val="0"/>
                        </a:spcAft>
                      </a:pPr>
                      <a:r>
                        <a:rPr lang="en-US" sz="900" dirty="0">
                          <a:effectLst/>
                        </a:rPr>
                        <a:t>Letter from Charitable Organization?</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MAYBE</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 </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tc>
                  <a:txBody>
                    <a:bodyPr/>
                    <a:lstStyle/>
                    <a:p>
                      <a:pPr marL="0" marR="0" algn="ctr">
                        <a:spcBef>
                          <a:spcPts val="0"/>
                        </a:spcBef>
                        <a:spcAft>
                          <a:spcPts val="0"/>
                        </a:spcAft>
                      </a:pPr>
                      <a:r>
                        <a:rPr lang="en-US" sz="800" dirty="0">
                          <a:effectLst/>
                        </a:rPr>
                        <a:t>If this was a fundraiser, we will need a letter from your organization letting WPU know you are collecting for their cause.</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nchor="ctr"/>
                </a:tc>
                <a:extLst>
                  <a:ext uri="{0D108BD9-81ED-4DB2-BD59-A6C34878D82A}">
                    <a16:rowId xmlns:a16="http://schemas.microsoft.com/office/drawing/2014/main" val="10007"/>
                  </a:ext>
                </a:extLst>
              </a:tr>
              <a:tr h="155527">
                <a:tc>
                  <a:txBody>
                    <a:bodyPr/>
                    <a:lstStyle/>
                    <a:p>
                      <a:pPr marL="0" marR="0">
                        <a:spcBef>
                          <a:spcPts val="0"/>
                        </a:spcBef>
                        <a:spcAft>
                          <a:spcPts val="0"/>
                        </a:spcAft>
                      </a:pPr>
                      <a:r>
                        <a:rPr lang="en-US" sz="900" dirty="0">
                          <a:effectLst/>
                        </a:rPr>
                        <a:t>OTHER</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 </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 </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tc>
                  <a:txBody>
                    <a:bodyPr/>
                    <a:lstStyle/>
                    <a:p>
                      <a:pPr marL="0" marR="0" algn="ctr">
                        <a:spcBef>
                          <a:spcPts val="0"/>
                        </a:spcBef>
                        <a:spcAft>
                          <a:spcPts val="0"/>
                        </a:spcAft>
                      </a:pPr>
                      <a:r>
                        <a:rPr lang="en-US" sz="800" dirty="0">
                          <a:effectLst/>
                        </a:rPr>
                        <a:t> </a:t>
                      </a:r>
                      <a:endParaRPr lang="en-US" sz="900" dirty="0">
                        <a:effectLst/>
                        <a:latin typeface="Cambria" panose="02040503050406030204" pitchFamily="18" charset="0"/>
                        <a:ea typeface="Calibri" panose="020F0502020204030204" pitchFamily="34" charset="0"/>
                        <a:cs typeface="Times New Roman" panose="02020603050405020304" pitchFamily="18" charset="0"/>
                      </a:endParaRPr>
                    </a:p>
                  </a:txBody>
                  <a:tcPr marL="49105" marR="49105"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1418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39750" y="2286000"/>
            <a:ext cx="8208963" cy="43116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96" charset="-128"/>
              </a:defRPr>
            </a:lvl1pPr>
            <a:lvl2pPr marL="742950" indent="-285750" eaLnBrk="0" hangingPunct="0">
              <a:defRPr>
                <a:solidFill>
                  <a:schemeClr val="tx1"/>
                </a:solidFill>
                <a:latin typeface="Arial" charset="0"/>
                <a:ea typeface="ＭＳ Ｐゴシック" pitchFamily="96" charset="-128"/>
              </a:defRPr>
            </a:lvl2pPr>
            <a:lvl3pPr marL="1143000" indent="-228600" eaLnBrk="0" hangingPunct="0">
              <a:defRPr>
                <a:solidFill>
                  <a:schemeClr val="tx1"/>
                </a:solidFill>
                <a:latin typeface="Arial" charset="0"/>
                <a:ea typeface="ＭＳ Ｐゴシック" pitchFamily="96" charset="-128"/>
              </a:defRPr>
            </a:lvl3pPr>
            <a:lvl4pPr marL="1600200" indent="-228600" eaLnBrk="0" hangingPunct="0">
              <a:defRPr>
                <a:solidFill>
                  <a:schemeClr val="tx1"/>
                </a:solidFill>
                <a:latin typeface="Arial" charset="0"/>
                <a:ea typeface="ＭＳ Ｐゴシック" pitchFamily="96" charset="-128"/>
              </a:defRPr>
            </a:lvl4pPr>
            <a:lvl5pPr marL="2057400" indent="-228600" eaLnBrk="0" hangingPunct="0">
              <a:defRPr>
                <a:solidFill>
                  <a:schemeClr val="tx1"/>
                </a:solidFill>
                <a:latin typeface="Arial" charset="0"/>
                <a:ea typeface="ＭＳ Ｐゴシック" pitchFamily="96"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96"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96"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96"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96" charset="-128"/>
              </a:defRPr>
            </a:lvl9pPr>
          </a:lstStyle>
          <a:p>
            <a:pPr eaLnBrk="1" hangingPunct="1"/>
            <a:endParaRPr lang="en-US" altLang="en-US" dirty="0"/>
          </a:p>
        </p:txBody>
      </p:sp>
      <p:sp>
        <p:nvSpPr>
          <p:cNvPr id="6" name="Content Placeholder 2"/>
          <p:cNvSpPr>
            <a:spLocks noGrp="1"/>
          </p:cNvSpPr>
          <p:nvPr>
            <p:ph sz="quarter" idx="13"/>
          </p:nvPr>
        </p:nvSpPr>
        <p:spPr>
          <a:xfrm>
            <a:off x="413760" y="1600200"/>
            <a:ext cx="8763000" cy="4724400"/>
          </a:xfrm>
          <a:noFill/>
          <a:ln>
            <a:noFill/>
          </a:ln>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l"/>
            <a:endParaRPr lang="en-US" sz="2800" b="1" dirty="0">
              <a:solidFill>
                <a:srgbClr val="191919"/>
              </a:solidFill>
            </a:endParaRPr>
          </a:p>
          <a:p>
            <a:pPr lvl="1"/>
            <a:r>
              <a:rPr lang="en-US" sz="2000" b="1" cap="none" dirty="0">
                <a:solidFill>
                  <a:schemeClr val="tx1"/>
                </a:solidFill>
                <a:latin typeface="Berlin Sans FB Demi" panose="020E0802020502020306" pitchFamily="34" charset="0"/>
              </a:rPr>
              <a:t>Attendance and Note Taking – Username in chat and screenshots</a:t>
            </a:r>
          </a:p>
          <a:p>
            <a:pPr lvl="1"/>
            <a:r>
              <a:rPr lang="en-US" sz="2000" b="1" cap="none" dirty="0">
                <a:solidFill>
                  <a:schemeClr val="tx1"/>
                </a:solidFill>
                <a:latin typeface="Berlin Sans FB Demi" panose="020E0802020502020306" pitchFamily="34" charset="0"/>
              </a:rPr>
              <a:t>Only presidents and treasurers MUST attend. Others are welcome if they need access to the system. You only need to attend once in your WPU career.</a:t>
            </a:r>
          </a:p>
          <a:p>
            <a:pPr algn="l"/>
            <a:r>
              <a:rPr lang="en-US" sz="2800" b="1" cap="none" dirty="0">
                <a:solidFill>
                  <a:schemeClr val="tx1"/>
                </a:solidFill>
                <a:latin typeface="Berlin Sans FB Demi" panose="020E0802020502020306" pitchFamily="34" charset="0"/>
              </a:rPr>
              <a:t>Overview of the day</a:t>
            </a:r>
          </a:p>
          <a:p>
            <a:pPr lvl="1"/>
            <a:r>
              <a:rPr lang="en-US" sz="1700" b="1" cap="none" dirty="0">
                <a:solidFill>
                  <a:schemeClr val="tx1"/>
                </a:solidFill>
                <a:latin typeface="Berlin Sans FB Demi" panose="020E0802020502020306" pitchFamily="34" charset="0"/>
              </a:rPr>
              <a:t>LEADS Honor Society and Leaders in action badge overview</a:t>
            </a:r>
          </a:p>
          <a:p>
            <a:pPr lvl="1"/>
            <a:r>
              <a:rPr lang="en-US" sz="1700" b="1" cap="none" dirty="0">
                <a:solidFill>
                  <a:schemeClr val="tx1"/>
                </a:solidFill>
                <a:latin typeface="Berlin Sans FB Demi" panose="020E0802020502020306" pitchFamily="34" charset="0"/>
              </a:rPr>
              <a:t>Policies and procedures for running events and the offices you will work with</a:t>
            </a:r>
          </a:p>
          <a:p>
            <a:pPr lvl="1"/>
            <a:r>
              <a:rPr lang="en-US" sz="1700" b="1" cap="none" dirty="0">
                <a:solidFill>
                  <a:schemeClr val="tx1"/>
                </a:solidFill>
                <a:latin typeface="Berlin Sans FB Demi" panose="020E0802020502020306" pitchFamily="34" charset="0"/>
              </a:rPr>
              <a:t>Room reservations and 25 live</a:t>
            </a:r>
          </a:p>
          <a:p>
            <a:pPr lvl="1"/>
            <a:r>
              <a:rPr lang="en-US" sz="1700" b="1" cap="none" dirty="0">
                <a:solidFill>
                  <a:schemeClr val="tx1"/>
                </a:solidFill>
                <a:latin typeface="Berlin Sans FB Demi" panose="020E0802020502020306" pitchFamily="34" charset="0"/>
              </a:rPr>
              <a:t>Catertrax website and Aramark services</a:t>
            </a:r>
          </a:p>
          <a:p>
            <a:pPr lvl="1"/>
            <a:r>
              <a:rPr lang="en-US" sz="1700" b="1" cap="none" dirty="0">
                <a:solidFill>
                  <a:schemeClr val="tx1"/>
                </a:solidFill>
                <a:latin typeface="Berlin Sans FB Demi" panose="020E0802020502020306" pitchFamily="34" charset="0"/>
              </a:rPr>
              <a:t>Pioneer Life Event Forms</a:t>
            </a:r>
          </a:p>
          <a:p>
            <a:pPr lvl="1"/>
            <a:r>
              <a:rPr lang="en-US" sz="1700" b="1" cap="none" dirty="0">
                <a:solidFill>
                  <a:schemeClr val="tx1"/>
                </a:solidFill>
                <a:latin typeface="Berlin Sans FB Demi" panose="020E0802020502020306" pitchFamily="34" charset="0"/>
              </a:rPr>
              <a:t>Pioneer Life Financial Forms</a:t>
            </a:r>
          </a:p>
          <a:p>
            <a:pPr lvl="1"/>
            <a:r>
              <a:rPr lang="en-US" sz="1700" b="1" cap="none" dirty="0">
                <a:solidFill>
                  <a:schemeClr val="tx1"/>
                </a:solidFill>
                <a:latin typeface="Berlin Sans FB Demi" panose="020E0802020502020306" pitchFamily="34" charset="0"/>
              </a:rPr>
              <a:t>SGA Financial Guidelines</a:t>
            </a:r>
          </a:p>
          <a:p>
            <a:pPr lvl="1"/>
            <a:r>
              <a:rPr lang="en-US" sz="1700" b="1" cap="none" dirty="0">
                <a:solidFill>
                  <a:schemeClr val="tx1"/>
                </a:solidFill>
                <a:latin typeface="Berlin Sans FB Demi" panose="020E0802020502020306" pitchFamily="34" charset="0"/>
              </a:rPr>
              <a:t>Allocations overview</a:t>
            </a:r>
          </a:p>
          <a:p>
            <a:pPr lvl="1"/>
            <a:r>
              <a:rPr lang="en-US" sz="1700" b="1" cap="none" dirty="0">
                <a:solidFill>
                  <a:schemeClr val="tx1"/>
                </a:solidFill>
                <a:latin typeface="Berlin Sans FB Demi" panose="020E0802020502020306" pitchFamily="34" charset="0"/>
              </a:rPr>
              <a:t>Questions</a:t>
            </a:r>
          </a:p>
          <a:p>
            <a:pPr marL="0" indent="0" algn="l">
              <a:buNone/>
            </a:pPr>
            <a:endParaRPr lang="en-US" sz="2800" b="1" dirty="0">
              <a:solidFill>
                <a:srgbClr val="191919"/>
              </a:solidFill>
            </a:endParaRPr>
          </a:p>
        </p:txBody>
      </p:sp>
      <p:sp>
        <p:nvSpPr>
          <p:cNvPr id="2" name="TextBox 1"/>
          <p:cNvSpPr txBox="1"/>
          <p:nvPr/>
        </p:nvSpPr>
        <p:spPr>
          <a:xfrm>
            <a:off x="-36922" y="267950"/>
            <a:ext cx="9144000" cy="1446550"/>
          </a:xfrm>
          <a:prstGeom prst="rect">
            <a:avLst/>
          </a:prstGeom>
          <a:noFill/>
        </p:spPr>
        <p:txBody>
          <a:bodyPr wrap="square" rtlCol="0">
            <a:spAutoFit/>
          </a:bodyPr>
          <a:lstStyle/>
          <a:p>
            <a:pPr algn="ctr"/>
            <a:r>
              <a:rPr lang="en-US" sz="4400" b="1" dirty="0">
                <a:ln>
                  <a:solidFill>
                    <a:schemeClr val="tx1"/>
                  </a:solidFill>
                </a:ln>
                <a:solidFill>
                  <a:srgbClr val="F3750D"/>
                </a:solidFill>
                <a:effectLst>
                  <a:glow rad="38100">
                    <a:srgbClr val="FFFF00"/>
                  </a:glow>
                  <a:outerShdw blurRad="50800" dist="50800" dir="5400000" algn="ctr" rotWithShape="0">
                    <a:srgbClr val="FFFF00"/>
                  </a:outerShdw>
                </a:effectLst>
                <a:latin typeface="Berlin Sans FB Demi" panose="020E0802020502020306" pitchFamily="34" charset="0"/>
              </a:rPr>
              <a:t>Welcome….</a:t>
            </a:r>
          </a:p>
          <a:p>
            <a:pPr algn="ctr"/>
            <a:r>
              <a:rPr lang="en-US" sz="4400" b="1" dirty="0">
                <a:ln>
                  <a:solidFill>
                    <a:schemeClr val="tx1"/>
                  </a:solidFill>
                </a:ln>
                <a:solidFill>
                  <a:srgbClr val="F3750D"/>
                </a:solidFill>
                <a:effectLst>
                  <a:glow rad="38100">
                    <a:srgbClr val="FFFF00"/>
                  </a:glow>
                  <a:outerShdw blurRad="50800" dist="50800" dir="5400000" algn="ctr" rotWithShape="0">
                    <a:srgbClr val="FFFF00"/>
                  </a:outerShdw>
                </a:effectLst>
                <a:latin typeface="Berlin Sans FB Demi" panose="020E0802020502020306" pitchFamily="34" charset="0"/>
              </a:rPr>
              <a:t> Are you in the right place</a:t>
            </a:r>
          </a:p>
        </p:txBody>
      </p:sp>
    </p:spTree>
    <p:extLst>
      <p:ext uri="{BB962C8B-B14F-4D97-AF65-F5344CB8AC3E}">
        <p14:creationId xmlns:p14="http://schemas.microsoft.com/office/powerpoint/2010/main" val="26100163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90600" y="95839"/>
            <a:ext cx="7215673" cy="6617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sng"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Changing your plans: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Any change in date will require a cancelation of the original request and a </a:t>
            </a:r>
            <a:r>
              <a:rPr kumimoji="0" lang="en-US" altLang="en-US" b="0" i="0" u="sng"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new</a:t>
            </a: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 submission through events scheduling.  An e-mail must be sent to the original thread cancelling the room.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Changing the time of the event will need to be done by </a:t>
            </a:r>
            <a:r>
              <a:rPr kumimoji="0" lang="en-US" altLang="en-US" b="0" i="0" u="sng"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replying all</a:t>
            </a: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 to the original room request thread to update the group.  This must be completed no later than 72 hours prior to the event.  Officer coverage and all changes are associated with the time of the room hold, </a:t>
            </a:r>
            <a:r>
              <a:rPr kumimoji="0" lang="en-US" altLang="en-US" b="0" i="0" u="sng"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be sure to only put the times for the event</a:t>
            </a: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 and not the set-up time as well.</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Changing a food order must be done through CaterTrax directly and must be done no later than 72 hours out form the event.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sng"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Cancelling the event all together</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Must cancel room hold by </a:t>
            </a:r>
            <a:r>
              <a:rPr kumimoji="0" lang="en-US" altLang="en-US" b="1" i="0" u="sng"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replying all</a:t>
            </a: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 to the original request so to include the Office of Campus Activities, Event Scheduling, Catering (if applicable), and University Police (if applicable)</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Must cancel all CaterTrax food within </a:t>
            </a:r>
            <a:r>
              <a:rPr lang="en-US" altLang="en-US" dirty="0">
                <a:latin typeface="Californian FB" panose="0207040306080B030204" pitchFamily="18" charset="0"/>
                <a:ea typeface="Calibri" panose="020F0502020204030204" pitchFamily="34" charset="0"/>
                <a:cs typeface="Times New Roman" panose="02020603050405020304" pitchFamily="18" charset="0"/>
              </a:rPr>
              <a:t>72</a:t>
            </a: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 hours from event in the CaterTrax system.  Failure to cancel will result in your organization being billed for the food.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Must cancel university police coverage within 48 hours prior to the event.  Failure to cancel may result in your organization being charged for the police overtime.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Remember, your organization will be held accountable for failing to follow</a:t>
            </a:r>
            <a:r>
              <a:rPr kumimoji="0" lang="en-US" altLang="en-US" b="0" i="0" u="none" strike="noStrike" cap="none" normalizeH="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 </a:t>
            </a:r>
            <a:r>
              <a:rPr kumimoji="0" lang="en-US" altLang="en-US" b="0" i="0" u="none" strike="noStrike" cap="none" normalizeH="0" baseline="0" dirty="0">
                <a:ln>
                  <a:noFill/>
                </a:ln>
                <a:solidFill>
                  <a:schemeClr val="tx1"/>
                </a:solidFill>
                <a:effectLst/>
                <a:latin typeface="Californian FB" panose="0207040306080B030204" pitchFamily="18" charset="0"/>
                <a:ea typeface="Calibri" panose="020F0502020204030204" pitchFamily="34" charset="0"/>
                <a:cs typeface="Times New Roman" panose="02020603050405020304" pitchFamily="18" charset="0"/>
              </a:rPr>
              <a:t>up on an event request.  </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953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1524000"/>
            <a:ext cx="7696200" cy="5029200"/>
          </a:xfrm>
        </p:spPr>
        <p:txBody>
          <a:bodyPr>
            <a:normAutofit/>
          </a:bodyPr>
          <a:lstStyle/>
          <a:p>
            <a:r>
              <a:rPr lang="en-US" cap="none" dirty="0">
                <a:latin typeface="Gill Sans MT" panose="020B0502020104020203" pitchFamily="34" charset="0"/>
              </a:rPr>
              <a:t>All food must be ordered via </a:t>
            </a:r>
            <a:r>
              <a:rPr lang="en-US" cap="none" dirty="0" err="1">
                <a:latin typeface="Gill Sans MT" panose="020B0502020104020203" pitchFamily="34" charset="0"/>
              </a:rPr>
              <a:t>catertrax</a:t>
            </a:r>
            <a:r>
              <a:rPr lang="en-US" cap="none" dirty="0">
                <a:latin typeface="Gill Sans MT" panose="020B0502020104020203" pitchFamily="34" charset="0"/>
              </a:rPr>
              <a:t>, NO OUTSIDE FOOD!</a:t>
            </a:r>
          </a:p>
          <a:p>
            <a:r>
              <a:rPr lang="en-US" cap="none" dirty="0">
                <a:latin typeface="Gill Sans MT" panose="020B0502020104020203" pitchFamily="34" charset="0"/>
              </a:rPr>
              <a:t>Everything ordered through the website </a:t>
            </a:r>
            <a:r>
              <a:rPr lang="en-US" b="0" i="0" dirty="0">
                <a:effectLst/>
                <a:latin typeface="Calibri" panose="020F0502020204030204" pitchFamily="34" charset="0"/>
                <a:hlinkClick r:id="rId3" tooltip="Original URL: https://williampaterson.catertrax.com/. Click or tap if you trust this link."/>
              </a:rPr>
              <a:t>https://williampaterson.catertrax.com/</a:t>
            </a:r>
            <a:endParaRPr lang="en-US" cap="none" dirty="0">
              <a:latin typeface="Gill Sans MT" panose="020B0502020104020203" pitchFamily="34" charset="0"/>
            </a:endParaRPr>
          </a:p>
          <a:p>
            <a:r>
              <a:rPr lang="en-US" cap="none" dirty="0">
                <a:latin typeface="Gill Sans MT" panose="020B0502020104020203" pitchFamily="34" charset="0"/>
              </a:rPr>
              <a:t>Must be </a:t>
            </a:r>
            <a:r>
              <a:rPr lang="en-US" cap="none">
                <a:latin typeface="Gill Sans MT" panose="020B0502020104020203" pitchFamily="34" charset="0"/>
              </a:rPr>
              <a:t>cancelled </a:t>
            </a:r>
            <a:r>
              <a:rPr lang="en-US">
                <a:latin typeface="Gill Sans MT" panose="020B0502020104020203" pitchFamily="34" charset="0"/>
              </a:rPr>
              <a:t>72</a:t>
            </a:r>
            <a:r>
              <a:rPr lang="en-US" cap="none">
                <a:latin typeface="Gill Sans MT" panose="020B0502020104020203" pitchFamily="34" charset="0"/>
              </a:rPr>
              <a:t>hrs </a:t>
            </a:r>
            <a:r>
              <a:rPr lang="en-US" cap="none" dirty="0">
                <a:latin typeface="Gill Sans MT" panose="020B0502020104020203" pitchFamily="34" charset="0"/>
              </a:rPr>
              <a:t>out from event or club will be billed full amount and could face SGA or Greek Senate Sanctions.</a:t>
            </a:r>
          </a:p>
          <a:p>
            <a:r>
              <a:rPr lang="en-US" cap="none" dirty="0">
                <a:latin typeface="Gill Sans MT" panose="020B0502020104020203" pitchFamily="34" charset="0"/>
              </a:rPr>
              <a:t>All items may not be available via the web site so you can also speak with the catering director for special orders. </a:t>
            </a:r>
          </a:p>
          <a:p>
            <a:r>
              <a:rPr lang="en-US" cap="none" dirty="0">
                <a:latin typeface="Gill Sans MT" panose="020B0502020104020203" pitchFamily="34" charset="0"/>
              </a:rPr>
              <a:t>You must print out the entire order or upload it to pioneer life as your invoice</a:t>
            </a:r>
          </a:p>
          <a:p>
            <a:r>
              <a:rPr lang="en-US" cap="none" dirty="0">
                <a:latin typeface="Gill Sans MT" panose="020B0502020104020203" pitchFamily="34" charset="0"/>
              </a:rPr>
              <a:t>Waivers available for religious purposes or if catering is not able to provide service when requested. </a:t>
            </a:r>
          </a:p>
          <a:p>
            <a:endParaRPr lang="en-US" cap="none" dirty="0">
              <a:latin typeface="Berlin Sans FB Demi" panose="020E0802020502020306" pitchFamily="34" charset="0"/>
            </a:endParaRPr>
          </a:p>
          <a:p>
            <a:endParaRPr lang="en-US" cap="none" dirty="0">
              <a:latin typeface="Berlin Sans FB Demi" panose="020E0802020502020306" pitchFamily="34" charset="0"/>
            </a:endParaRPr>
          </a:p>
          <a:p>
            <a:endParaRPr lang="en-US" b="1" dirty="0">
              <a:latin typeface="Gill Sans MT" panose="020B0502020104020203" pitchFamily="34" charset="0"/>
            </a:endParaRPr>
          </a:p>
        </p:txBody>
      </p:sp>
      <p:sp>
        <p:nvSpPr>
          <p:cNvPr id="4" name="TextBox 3"/>
          <p:cNvSpPr txBox="1"/>
          <p:nvPr/>
        </p:nvSpPr>
        <p:spPr>
          <a:xfrm>
            <a:off x="1257300" y="381000"/>
            <a:ext cx="6553200" cy="1015663"/>
          </a:xfrm>
          <a:prstGeom prst="rect">
            <a:avLst/>
          </a:prstGeom>
          <a:no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n-US" sz="6000" b="1" dirty="0">
                <a:ln w="13462">
                  <a:solidFill>
                    <a:schemeClr val="tx1"/>
                  </a:solidFill>
                  <a:prstDash val="solid"/>
                </a:ln>
                <a:solidFill>
                  <a:srgbClr val="F3750D"/>
                </a:solidFill>
                <a:effectLst>
                  <a:glow rad="101600">
                    <a:schemeClr val="accent1">
                      <a:satMod val="175000"/>
                      <a:alpha val="40000"/>
                    </a:schemeClr>
                  </a:glow>
                  <a:outerShdw dist="38100" dir="2700000" algn="bl" rotWithShape="0">
                    <a:schemeClr val="accent5"/>
                  </a:outerShdw>
                </a:effectLst>
                <a:latin typeface="Berlin Sans FB" panose="020E0602020502020306" pitchFamily="34" charset="0"/>
              </a:rPr>
              <a:t>Catertrax System</a:t>
            </a:r>
          </a:p>
        </p:txBody>
      </p:sp>
    </p:spTree>
    <p:extLst>
      <p:ext uri="{BB962C8B-B14F-4D97-AF65-F5344CB8AC3E}">
        <p14:creationId xmlns:p14="http://schemas.microsoft.com/office/powerpoint/2010/main" val="3551055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676400"/>
            <a:ext cx="5715000" cy="2895600"/>
          </a:xfrm>
          <a:solidFill>
            <a:schemeClr val="accent1"/>
          </a:solidFill>
        </p:spPr>
        <p:style>
          <a:lnRef idx="3">
            <a:schemeClr val="lt1"/>
          </a:lnRef>
          <a:fillRef idx="1">
            <a:schemeClr val="accent5"/>
          </a:fillRef>
          <a:effectRef idx="1">
            <a:schemeClr val="accent5"/>
          </a:effectRef>
          <a:fontRef idx="minor">
            <a:schemeClr val="lt1"/>
          </a:fontRef>
        </p:style>
        <p:txBody>
          <a:bodyPr>
            <a:normAutofit/>
          </a:bodyPr>
          <a:lstStyle/>
          <a:p>
            <a:pPr algn="ctr"/>
            <a:r>
              <a:rPr lang="en-US" sz="6600" b="1" dirty="0">
                <a:ln w="12700">
                  <a:solidFill>
                    <a:srgbClr val="191919"/>
                  </a:solidFill>
                  <a:prstDash val="solid"/>
                </a:ln>
                <a:solidFill>
                  <a:srgbClr val="F3750D"/>
                </a:solidFill>
                <a:effectLst>
                  <a:outerShdw blurRad="41275" dist="20320" dir="1800000" algn="tl" rotWithShape="0">
                    <a:srgbClr val="000000">
                      <a:alpha val="40000"/>
                    </a:srgbClr>
                  </a:outerShdw>
                </a:effectLst>
                <a:latin typeface="Berlin Sans FB" panose="020E0602020502020306" pitchFamily="34" charset="0"/>
              </a:rPr>
              <a:t>Creating an Event Form</a:t>
            </a:r>
          </a:p>
        </p:txBody>
      </p:sp>
    </p:spTree>
    <p:extLst>
      <p:ext uri="{BB962C8B-B14F-4D97-AF65-F5344CB8AC3E}">
        <p14:creationId xmlns:p14="http://schemas.microsoft.com/office/powerpoint/2010/main" val="2877472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04800"/>
            <a:ext cx="6858000" cy="609600"/>
          </a:xfrm>
          <a:noFill/>
          <a:ln>
            <a:noFill/>
          </a:ln>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algn="ctr"/>
            <a:r>
              <a:rPr lang="en-US" sz="4000" b="1" dirty="0">
                <a:ln>
                  <a:solidFill>
                    <a:srgbClr val="191919"/>
                  </a:solidFill>
                </a:ln>
                <a:solidFill>
                  <a:srgbClr val="F3750D"/>
                </a:solidFill>
                <a:latin typeface="Berlin Sans FB" panose="020E0602020502020306" pitchFamily="34" charset="0"/>
              </a:rPr>
              <a:t>Finance Timeline</a:t>
            </a:r>
          </a:p>
        </p:txBody>
      </p:sp>
      <p:sp>
        <p:nvSpPr>
          <p:cNvPr id="3" name="Title 1"/>
          <p:cNvSpPr txBox="1">
            <a:spLocks/>
          </p:cNvSpPr>
          <p:nvPr/>
        </p:nvSpPr>
        <p:spPr bwMode="auto">
          <a:xfrm>
            <a:off x="409863" y="1066800"/>
            <a:ext cx="8476673" cy="5486400"/>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normAutofit fontScale="70000" lnSpcReduction="20000"/>
          </a:bodyPr>
          <a:lst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marL="571500" lvl="0" indent="-571500" algn="l">
              <a:buFont typeface="Arial" panose="020B0604020202020204" pitchFamily="34" charset="0"/>
              <a:buChar char="•"/>
            </a:pPr>
            <a:r>
              <a:rPr lang="en-US" sz="4000" b="0" dirty="0">
                <a:solidFill>
                  <a:schemeClr val="accent5">
                    <a:lumMod val="10000"/>
                  </a:schemeClr>
                </a:solidFill>
                <a:latin typeface="Berlin Sans FB" panose="020E0602020502020306" pitchFamily="34" charset="0"/>
              </a:rPr>
              <a:t>Events/items costing </a:t>
            </a:r>
            <a:r>
              <a:rPr lang="en-US" sz="4000" b="0" u="sng" dirty="0">
                <a:solidFill>
                  <a:schemeClr val="accent5">
                    <a:lumMod val="10000"/>
                  </a:schemeClr>
                </a:solidFill>
                <a:latin typeface="Berlin Sans FB" panose="020E0602020502020306" pitchFamily="34" charset="0"/>
              </a:rPr>
              <a:t>under $1000 </a:t>
            </a:r>
            <a:r>
              <a:rPr lang="en-US" sz="4000" b="0" dirty="0">
                <a:solidFill>
                  <a:schemeClr val="accent5">
                    <a:lumMod val="10000"/>
                  </a:schemeClr>
                </a:solidFill>
                <a:latin typeface="Berlin Sans FB" panose="020E0602020502020306" pitchFamily="34" charset="0"/>
              </a:rPr>
              <a:t>must be approved no later than </a:t>
            </a:r>
            <a:r>
              <a:rPr lang="en-US" sz="4000" b="0" u="sng" dirty="0">
                <a:solidFill>
                  <a:schemeClr val="accent5">
                    <a:lumMod val="10000"/>
                  </a:schemeClr>
                </a:solidFill>
                <a:latin typeface="Berlin Sans FB" panose="020E0602020502020306" pitchFamily="34" charset="0"/>
              </a:rPr>
              <a:t>2 weeks </a:t>
            </a:r>
            <a:r>
              <a:rPr lang="en-US" sz="4000" b="0" dirty="0">
                <a:solidFill>
                  <a:schemeClr val="accent5">
                    <a:lumMod val="10000"/>
                  </a:schemeClr>
                </a:solidFill>
                <a:latin typeface="Berlin Sans FB" panose="020E0602020502020306" pitchFamily="34" charset="0"/>
              </a:rPr>
              <a:t>before the event</a:t>
            </a:r>
          </a:p>
          <a:p>
            <a:pPr lvl="0" algn="l"/>
            <a:endParaRPr lang="en-US" sz="4000" b="0" dirty="0">
              <a:solidFill>
                <a:schemeClr val="accent5">
                  <a:lumMod val="10000"/>
                </a:schemeClr>
              </a:solidFill>
              <a:latin typeface="Berlin Sans FB" panose="020E0602020502020306" pitchFamily="34" charset="0"/>
            </a:endParaRPr>
          </a:p>
          <a:p>
            <a:pPr marL="571500" lvl="0" indent="-571500" algn="l">
              <a:buFont typeface="Arial" panose="020B0604020202020204" pitchFamily="34" charset="0"/>
              <a:buChar char="•"/>
            </a:pPr>
            <a:r>
              <a:rPr lang="en-US" sz="4000" b="0" dirty="0">
                <a:solidFill>
                  <a:schemeClr val="accent5">
                    <a:lumMod val="10000"/>
                  </a:schemeClr>
                </a:solidFill>
                <a:latin typeface="Berlin Sans FB" panose="020E0602020502020306" pitchFamily="34" charset="0"/>
              </a:rPr>
              <a:t>Events/items costing </a:t>
            </a:r>
            <a:r>
              <a:rPr lang="en-US" sz="4000" b="0" u="sng" dirty="0">
                <a:solidFill>
                  <a:schemeClr val="accent5">
                    <a:lumMod val="10000"/>
                  </a:schemeClr>
                </a:solidFill>
                <a:latin typeface="Berlin Sans FB" panose="020E0602020502020306" pitchFamily="34" charset="0"/>
              </a:rPr>
              <a:t>$1001-$5,000 </a:t>
            </a:r>
            <a:r>
              <a:rPr lang="en-US" sz="4000" b="0" dirty="0">
                <a:solidFill>
                  <a:schemeClr val="accent5">
                    <a:lumMod val="10000"/>
                  </a:schemeClr>
                </a:solidFill>
                <a:latin typeface="Berlin Sans FB" panose="020E0602020502020306" pitchFamily="34" charset="0"/>
              </a:rPr>
              <a:t>must be approved no later than </a:t>
            </a:r>
            <a:r>
              <a:rPr lang="en-US" sz="4000" b="0" u="sng" dirty="0">
                <a:solidFill>
                  <a:schemeClr val="accent5">
                    <a:lumMod val="10000"/>
                  </a:schemeClr>
                </a:solidFill>
                <a:latin typeface="Berlin Sans FB" panose="020E0602020502020306" pitchFamily="34" charset="0"/>
              </a:rPr>
              <a:t>3 weeks </a:t>
            </a:r>
            <a:r>
              <a:rPr lang="en-US" sz="4000" b="0" dirty="0">
                <a:solidFill>
                  <a:schemeClr val="accent5">
                    <a:lumMod val="10000"/>
                  </a:schemeClr>
                </a:solidFill>
                <a:latin typeface="Berlin Sans FB" panose="020E0602020502020306" pitchFamily="34" charset="0"/>
              </a:rPr>
              <a:t>before the event</a:t>
            </a:r>
          </a:p>
          <a:p>
            <a:pPr lvl="0" algn="l"/>
            <a:endParaRPr lang="en-US" sz="4000" b="0" dirty="0">
              <a:solidFill>
                <a:schemeClr val="accent5">
                  <a:lumMod val="10000"/>
                </a:schemeClr>
              </a:solidFill>
              <a:latin typeface="Berlin Sans FB" panose="020E0602020502020306" pitchFamily="34" charset="0"/>
            </a:endParaRPr>
          </a:p>
          <a:p>
            <a:pPr marL="571500" lvl="0" indent="-571500" algn="l">
              <a:buFont typeface="Arial" panose="020B0604020202020204" pitchFamily="34" charset="0"/>
              <a:buChar char="•"/>
            </a:pPr>
            <a:r>
              <a:rPr lang="en-US" sz="4000" b="0" dirty="0">
                <a:solidFill>
                  <a:schemeClr val="accent5">
                    <a:lumMod val="10000"/>
                  </a:schemeClr>
                </a:solidFill>
                <a:latin typeface="Berlin Sans FB" panose="020E0602020502020306" pitchFamily="34" charset="0"/>
              </a:rPr>
              <a:t>Events/items costing </a:t>
            </a:r>
            <a:r>
              <a:rPr lang="en-US" sz="4000" b="0" u="sng" dirty="0">
                <a:solidFill>
                  <a:schemeClr val="accent5">
                    <a:lumMod val="10000"/>
                  </a:schemeClr>
                </a:solidFill>
                <a:latin typeface="Berlin Sans FB" panose="020E0602020502020306" pitchFamily="34" charset="0"/>
              </a:rPr>
              <a:t>over $5,001 </a:t>
            </a:r>
            <a:r>
              <a:rPr lang="en-US" sz="4000" b="0" dirty="0">
                <a:solidFill>
                  <a:schemeClr val="accent5">
                    <a:lumMod val="10000"/>
                  </a:schemeClr>
                </a:solidFill>
                <a:latin typeface="Berlin Sans FB" panose="020E0602020502020306" pitchFamily="34" charset="0"/>
              </a:rPr>
              <a:t>must be approved no later than </a:t>
            </a:r>
            <a:r>
              <a:rPr lang="en-US" sz="4000" b="0" u="sng" dirty="0">
                <a:solidFill>
                  <a:schemeClr val="accent5">
                    <a:lumMod val="10000"/>
                  </a:schemeClr>
                </a:solidFill>
                <a:latin typeface="Berlin Sans FB" panose="020E0602020502020306" pitchFamily="34" charset="0"/>
              </a:rPr>
              <a:t>5 weeks </a:t>
            </a:r>
            <a:r>
              <a:rPr lang="en-US" sz="4000" b="0" dirty="0">
                <a:solidFill>
                  <a:schemeClr val="accent5">
                    <a:lumMod val="10000"/>
                  </a:schemeClr>
                </a:solidFill>
                <a:latin typeface="Berlin Sans FB" panose="020E0602020502020306" pitchFamily="34" charset="0"/>
              </a:rPr>
              <a:t>before the event &amp; must be approved at Senate </a:t>
            </a:r>
          </a:p>
          <a:p>
            <a:pPr lvl="0" algn="l"/>
            <a:endParaRPr lang="en-US" sz="4000" b="0" dirty="0">
              <a:solidFill>
                <a:schemeClr val="accent5">
                  <a:lumMod val="10000"/>
                </a:schemeClr>
              </a:solidFill>
              <a:latin typeface="Berlin Sans FB" panose="020E0602020502020306" pitchFamily="34" charset="0"/>
            </a:endParaRPr>
          </a:p>
          <a:p>
            <a:pPr marL="571500" indent="-571500" algn="l">
              <a:buFont typeface="Arial" panose="020B0604020202020204" pitchFamily="34" charset="0"/>
              <a:buChar char="•"/>
            </a:pPr>
            <a:r>
              <a:rPr lang="en-US" sz="4000" b="0" dirty="0">
                <a:solidFill>
                  <a:schemeClr val="accent5">
                    <a:lumMod val="10000"/>
                  </a:schemeClr>
                </a:solidFill>
                <a:latin typeface="Berlin Sans FB" panose="020E0602020502020306" pitchFamily="34" charset="0"/>
              </a:rPr>
              <a:t>Events/items costing </a:t>
            </a:r>
            <a:r>
              <a:rPr lang="en-US" sz="4000" b="0" u="sng" dirty="0">
                <a:solidFill>
                  <a:schemeClr val="accent5">
                    <a:lumMod val="10000"/>
                  </a:schemeClr>
                </a:solidFill>
                <a:latin typeface="Berlin Sans FB" panose="020E0602020502020306" pitchFamily="34" charset="0"/>
              </a:rPr>
              <a:t>over 20,000</a:t>
            </a:r>
            <a:r>
              <a:rPr lang="en-US" sz="4000" b="0" dirty="0">
                <a:solidFill>
                  <a:schemeClr val="accent5">
                    <a:lumMod val="10000"/>
                  </a:schemeClr>
                </a:solidFill>
                <a:latin typeface="Berlin Sans FB" panose="020E0602020502020306" pitchFamily="34" charset="0"/>
              </a:rPr>
              <a:t> must be approved no later than </a:t>
            </a:r>
            <a:r>
              <a:rPr lang="en-US" sz="4000" b="0" u="sng" dirty="0">
                <a:solidFill>
                  <a:schemeClr val="accent5">
                    <a:lumMod val="10000"/>
                  </a:schemeClr>
                </a:solidFill>
                <a:latin typeface="Berlin Sans FB" panose="020E0602020502020306" pitchFamily="34" charset="0"/>
              </a:rPr>
              <a:t>8 weeks</a:t>
            </a:r>
            <a:r>
              <a:rPr lang="en-US" sz="4000" b="0" dirty="0">
                <a:solidFill>
                  <a:schemeClr val="accent5">
                    <a:lumMod val="10000"/>
                  </a:schemeClr>
                </a:solidFill>
                <a:latin typeface="Berlin Sans FB" panose="020E0602020502020306" pitchFamily="34" charset="0"/>
              </a:rPr>
              <a:t> before the event &amp; must be approved at Senate </a:t>
            </a:r>
          </a:p>
          <a:p>
            <a:pPr marL="571500" lvl="0" indent="-571500" algn="l">
              <a:buFont typeface="Arial" panose="020B0604020202020204" pitchFamily="34" charset="0"/>
              <a:buChar char="•"/>
            </a:pPr>
            <a:endParaRPr lang="en-US" dirty="0">
              <a:solidFill>
                <a:schemeClr val="accent5">
                  <a:lumMod val="10000"/>
                </a:schemeClr>
              </a:solidFill>
            </a:endParaRPr>
          </a:p>
        </p:txBody>
      </p:sp>
    </p:spTree>
    <p:extLst>
      <p:ext uri="{BB962C8B-B14F-4D97-AF65-F5344CB8AC3E}">
        <p14:creationId xmlns:p14="http://schemas.microsoft.com/office/powerpoint/2010/main" val="1319426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438400" y="1600200"/>
            <a:ext cx="4419600" cy="3048000"/>
          </a:xfrm>
          <a:prstGeom prst="rect">
            <a:avLst/>
          </a:prstGeom>
          <a:solidFill>
            <a:schemeClr val="accent1"/>
          </a:solidFill>
        </p:spPr>
        <p:style>
          <a:lnRef idx="3">
            <a:schemeClr val="lt1"/>
          </a:lnRef>
          <a:fillRef idx="1">
            <a:schemeClr val="accent5"/>
          </a:fillRef>
          <a:effectRef idx="1">
            <a:schemeClr val="accent5"/>
          </a:effectRef>
          <a:fontRef idx="minor">
            <a:schemeClr val="lt1"/>
          </a:fontRef>
        </p:style>
        <p:txBody>
          <a:bodyPr vert="horz" lIns="91440" tIns="45720" rIns="91440" bIns="45720" rtlCol="0" anchor="b">
            <a:normAutofit fontScale="97500"/>
          </a:bodyPr>
          <a:lstStyle>
            <a:lvl1pPr algn="l" defTabSz="9144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fontAlgn="auto">
              <a:spcAft>
                <a:spcPts val="0"/>
              </a:spcAft>
            </a:pPr>
            <a:r>
              <a:rPr lang="en-US" sz="6600" b="1" dirty="0">
                <a:ln w="12700">
                  <a:solidFill>
                    <a:srgbClr val="191919"/>
                  </a:solidFill>
                  <a:prstDash val="solid"/>
                </a:ln>
                <a:solidFill>
                  <a:srgbClr val="F3750D"/>
                </a:solidFill>
                <a:effectLst>
                  <a:outerShdw blurRad="41275" dist="20320" dir="1800000" algn="tl" rotWithShape="0">
                    <a:srgbClr val="000000">
                      <a:alpha val="40000"/>
                    </a:srgbClr>
                  </a:outerShdw>
                </a:effectLst>
                <a:latin typeface="Berlin Sans FB" panose="020E0602020502020306" pitchFamily="34" charset="0"/>
              </a:rPr>
              <a:t>Creating a Financial Request</a:t>
            </a:r>
          </a:p>
        </p:txBody>
      </p:sp>
    </p:spTree>
    <p:extLst>
      <p:ext uri="{BB962C8B-B14F-4D97-AF65-F5344CB8AC3E}">
        <p14:creationId xmlns:p14="http://schemas.microsoft.com/office/powerpoint/2010/main" val="1872848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4178799829"/>
              </p:ext>
            </p:extLst>
          </p:nvPr>
        </p:nvGraphicFramePr>
        <p:xfrm>
          <a:off x="152400" y="152400"/>
          <a:ext cx="8839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1552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6218"/>
            <a:ext cx="8763000" cy="762000"/>
          </a:xfrm>
          <a:noFill/>
          <a:ln>
            <a:noFill/>
          </a:ln>
        </p:spPr>
        <p:style>
          <a:lnRef idx="2">
            <a:schemeClr val="dk1">
              <a:shade val="50000"/>
            </a:schemeClr>
          </a:lnRef>
          <a:fillRef idx="1">
            <a:schemeClr val="dk1"/>
          </a:fillRef>
          <a:effectRef idx="0">
            <a:schemeClr val="dk1"/>
          </a:effectRef>
          <a:fontRef idx="minor">
            <a:schemeClr val="lt1"/>
          </a:fontRef>
        </p:style>
        <p:txBody>
          <a:bodyPr>
            <a:noAutofit/>
          </a:bodyPr>
          <a:lstStyle/>
          <a:p>
            <a:pPr algn="ctr"/>
            <a:r>
              <a:rPr lang="en-US" b="1" dirty="0">
                <a:ln w="12700">
                  <a:solidFill>
                    <a:srgbClr val="191919"/>
                  </a:solidFill>
                  <a:prstDash val="solid"/>
                </a:ln>
                <a:solidFill>
                  <a:srgbClr val="F3750D"/>
                </a:solidFill>
                <a:effectLst>
                  <a:outerShdw blurRad="41275" dist="20320" dir="1800000" algn="tl" rotWithShape="0">
                    <a:srgbClr val="000000">
                      <a:alpha val="40000"/>
                    </a:srgbClr>
                  </a:outerShdw>
                </a:effectLst>
                <a:latin typeface="Berlin Sans FB" panose="020E0602020502020306" pitchFamily="34" charset="0"/>
              </a:rPr>
              <a:t>The Five stages </a:t>
            </a:r>
            <a:br>
              <a:rPr lang="en-US" b="1" dirty="0">
                <a:ln w="12700">
                  <a:solidFill>
                    <a:srgbClr val="191919"/>
                  </a:solidFill>
                  <a:prstDash val="solid"/>
                </a:ln>
                <a:solidFill>
                  <a:srgbClr val="F3750D"/>
                </a:solidFill>
                <a:effectLst>
                  <a:outerShdw blurRad="41275" dist="20320" dir="1800000" algn="tl" rotWithShape="0">
                    <a:srgbClr val="000000">
                      <a:alpha val="40000"/>
                    </a:srgbClr>
                  </a:outerShdw>
                </a:effectLst>
                <a:latin typeface="Berlin Sans FB" panose="020E0602020502020306" pitchFamily="34" charset="0"/>
              </a:rPr>
            </a:br>
            <a:r>
              <a:rPr lang="en-US" b="1" dirty="0">
                <a:ln w="12700">
                  <a:solidFill>
                    <a:srgbClr val="191919"/>
                  </a:solidFill>
                  <a:prstDash val="solid"/>
                </a:ln>
                <a:solidFill>
                  <a:srgbClr val="F3750D"/>
                </a:solidFill>
                <a:effectLst>
                  <a:outerShdw blurRad="41275" dist="20320" dir="1800000" algn="tl" rotWithShape="0">
                    <a:srgbClr val="000000">
                      <a:alpha val="40000"/>
                    </a:srgbClr>
                  </a:outerShdw>
                </a:effectLst>
                <a:latin typeface="Berlin Sans FB" panose="020E0602020502020306" pitchFamily="34" charset="0"/>
              </a:rPr>
              <a:t>of SGA Approval</a:t>
            </a:r>
            <a:endParaRPr lang="en-US" b="1" cap="none" dirty="0">
              <a:ln w="12700">
                <a:solidFill>
                  <a:srgbClr val="191919"/>
                </a:solidFill>
                <a:prstDash val="solid"/>
              </a:ln>
              <a:solidFill>
                <a:srgbClr val="F3750D"/>
              </a:solidFill>
              <a:effectLst>
                <a:outerShdw blurRad="41275" dist="20320" dir="1800000" algn="tl" rotWithShape="0">
                  <a:srgbClr val="000000">
                    <a:alpha val="40000"/>
                  </a:srgbClr>
                </a:outerShdw>
              </a:effectLst>
              <a:latin typeface="Berlin Sans FB" panose="020E0602020502020306" pitchFamily="34" charset="0"/>
            </a:endParaRPr>
          </a:p>
        </p:txBody>
      </p:sp>
      <p:sp>
        <p:nvSpPr>
          <p:cNvPr id="3" name="Content Placeholder 2"/>
          <p:cNvSpPr>
            <a:spLocks noGrp="1"/>
          </p:cNvSpPr>
          <p:nvPr>
            <p:ph sz="quarter" idx="13"/>
          </p:nvPr>
        </p:nvSpPr>
        <p:spPr>
          <a:xfrm>
            <a:off x="685800" y="1484746"/>
            <a:ext cx="8458200" cy="5257800"/>
          </a:xfrm>
        </p:spPr>
        <p:txBody>
          <a:bodyPr>
            <a:normAutofit fontScale="85000" lnSpcReduction="20000"/>
          </a:bodyPr>
          <a:lstStyle/>
          <a:p>
            <a:r>
              <a:rPr lang="en-US" sz="2800" cap="none" dirty="0">
                <a:latin typeface="Berlin Sans FB" panose="020E0602020502020306" pitchFamily="34" charset="0"/>
              </a:rPr>
              <a:t>Stage one – The Student Leader </a:t>
            </a:r>
          </a:p>
          <a:p>
            <a:r>
              <a:rPr lang="en-US" sz="2800" cap="none" dirty="0">
                <a:latin typeface="Berlin Sans FB" panose="020E0602020502020306" pitchFamily="34" charset="0"/>
              </a:rPr>
              <a:t>Stage two – Club Advisor approval (Treasurer for SAPB &amp; Greek Senate)</a:t>
            </a:r>
          </a:p>
          <a:p>
            <a:r>
              <a:rPr lang="en-US" sz="2800" cap="none" dirty="0">
                <a:latin typeface="Berlin Sans FB" panose="020E0602020502020306" pitchFamily="34" charset="0"/>
              </a:rPr>
              <a:t>Stage three – The CASL meeting</a:t>
            </a:r>
          </a:p>
          <a:p>
            <a:r>
              <a:rPr lang="en-US" sz="2800" cap="none" dirty="0">
                <a:latin typeface="Berlin Sans FB" panose="020E0602020502020306" pitchFamily="34" charset="0"/>
              </a:rPr>
              <a:t>Stage four – VP of allocations: </a:t>
            </a:r>
          </a:p>
          <a:p>
            <a:r>
              <a:rPr lang="en-US" sz="2800" cap="none" dirty="0">
                <a:latin typeface="Berlin Sans FB" panose="020E0602020502020306" pitchFamily="34" charset="0"/>
              </a:rPr>
              <a:t>Stage five – SGA Financial Advisor: Jaime Oyola </a:t>
            </a:r>
          </a:p>
          <a:p>
            <a:pPr marL="68580" indent="0">
              <a:buNone/>
            </a:pPr>
            <a:r>
              <a:rPr lang="en-US" sz="1400" cap="none" dirty="0">
                <a:latin typeface="Berlin Sans FB" panose="020E0602020502020306" pitchFamily="34" charset="0"/>
              </a:rPr>
              <a:t>PO# is assigned, now what?</a:t>
            </a:r>
          </a:p>
          <a:p>
            <a:pPr marL="582930" lvl="1" indent="-285750">
              <a:buFont typeface="Arial" panose="020B0604020202020204" pitchFamily="34" charset="0"/>
              <a:buChar char="•"/>
            </a:pPr>
            <a:r>
              <a:rPr lang="en-US" sz="1400" cap="none" dirty="0">
                <a:latin typeface="Berlin Sans FB" panose="020E0602020502020306" pitchFamily="34" charset="0"/>
              </a:rPr>
              <a:t>Follow up with the vendor and give them the P.O. Number(s)</a:t>
            </a:r>
          </a:p>
          <a:p>
            <a:pPr marL="582930" lvl="1" indent="-285750">
              <a:buFont typeface="Arial" panose="020B0604020202020204" pitchFamily="34" charset="0"/>
              <a:buChar char="•"/>
            </a:pPr>
            <a:r>
              <a:rPr lang="en-US" sz="1400" cap="none" dirty="0">
                <a:latin typeface="Berlin Sans FB" panose="020E0602020502020306" pitchFamily="34" charset="0"/>
              </a:rPr>
              <a:t>Confirm the date time and service</a:t>
            </a:r>
          </a:p>
          <a:p>
            <a:pPr marL="582930" lvl="1" indent="-285750">
              <a:buFont typeface="Arial" panose="020B0604020202020204" pitchFamily="34" charset="0"/>
              <a:buChar char="•"/>
            </a:pPr>
            <a:r>
              <a:rPr lang="en-US" sz="1400" cap="none" dirty="0">
                <a:latin typeface="Berlin Sans FB" panose="020E0602020502020306" pitchFamily="34" charset="0"/>
              </a:rPr>
              <a:t>Major request (pre contact)</a:t>
            </a:r>
          </a:p>
          <a:p>
            <a:pPr marL="582930" lvl="1" indent="-285750">
              <a:buFont typeface="Arial" panose="020B0604020202020204" pitchFamily="34" charset="0"/>
              <a:buChar char="•"/>
            </a:pPr>
            <a:r>
              <a:rPr lang="en-US" sz="1400" cap="none" dirty="0">
                <a:latin typeface="Berlin Sans FB" panose="020E0602020502020306" pitchFamily="34" charset="0"/>
              </a:rPr>
              <a:t>Confirm with SGA financial advisor on the day of the event that he has the check!!!!</a:t>
            </a:r>
          </a:p>
          <a:p>
            <a:pPr marL="582930" lvl="1" indent="-285750">
              <a:buFont typeface="Arial" panose="020B0604020202020204" pitchFamily="34" charset="0"/>
              <a:buChar char="•"/>
            </a:pPr>
            <a:r>
              <a:rPr lang="en-US" sz="1400" cap="none" dirty="0">
                <a:latin typeface="Berlin Sans FB" panose="020E0602020502020306" pitchFamily="34" charset="0"/>
              </a:rPr>
              <a:t>All WPU services are paid after the event</a:t>
            </a:r>
          </a:p>
          <a:p>
            <a:pPr marL="582930" lvl="1" indent="-285750">
              <a:buFont typeface="Arial" panose="020B0604020202020204" pitchFamily="34" charset="0"/>
              <a:buChar char="•"/>
            </a:pPr>
            <a:r>
              <a:rPr lang="en-US" sz="1400" cap="none" dirty="0">
                <a:latin typeface="Berlin Sans FB" panose="020E0602020502020306" pitchFamily="34" charset="0"/>
              </a:rPr>
              <a:t>All checks that are not picked up will be mailed out</a:t>
            </a:r>
          </a:p>
          <a:p>
            <a:pPr marL="582930" lvl="1" indent="-285750">
              <a:buFont typeface="Arial" panose="020B0604020202020204" pitchFamily="34" charset="0"/>
              <a:buChar char="•"/>
            </a:pPr>
            <a:r>
              <a:rPr lang="en-US" sz="1400" cap="none" dirty="0">
                <a:latin typeface="Berlin Sans FB" panose="020E0602020502020306" pitchFamily="34" charset="0"/>
              </a:rPr>
              <a:t>No deposits will be provided to secure vendors</a:t>
            </a:r>
          </a:p>
          <a:p>
            <a:pPr marL="582930" lvl="1" indent="-285750">
              <a:buFont typeface="Arial" panose="020B0604020202020204" pitchFamily="34" charset="0"/>
              <a:buChar char="•"/>
            </a:pPr>
            <a:r>
              <a:rPr lang="en-US" sz="1400" cap="none" dirty="0">
                <a:latin typeface="Berlin Sans FB" panose="020E0602020502020306" pitchFamily="34" charset="0"/>
              </a:rPr>
              <a:t>Minor request (SGA credit card) (2hours use maximum, cannot take out on the weekends or past 4pm)</a:t>
            </a:r>
          </a:p>
          <a:p>
            <a:pPr marL="582930" lvl="1" indent="-285750">
              <a:buFont typeface="Arial" panose="020B0604020202020204" pitchFamily="34" charset="0"/>
              <a:buChar char="•"/>
            </a:pPr>
            <a:r>
              <a:rPr lang="en-US" sz="1400" cap="none" dirty="0">
                <a:latin typeface="Berlin Sans FB" panose="020E0602020502020306" pitchFamily="34" charset="0"/>
              </a:rPr>
              <a:t>Bring P.O. Number to SGA office and request to sign out the SGA credit card</a:t>
            </a:r>
          </a:p>
          <a:p>
            <a:pPr marL="582930" lvl="1" indent="-285750">
              <a:buFont typeface="Arial" panose="020B0604020202020204" pitchFamily="34" charset="0"/>
              <a:buChar char="•"/>
            </a:pPr>
            <a:r>
              <a:rPr lang="en-US" sz="1400" cap="none" dirty="0">
                <a:latin typeface="Berlin Sans FB" panose="020E0602020502020306" pitchFamily="34" charset="0"/>
              </a:rPr>
              <a:t>Bring back the card and receipts to SGA</a:t>
            </a:r>
          </a:p>
          <a:p>
            <a:pPr marL="68580" indent="0">
              <a:buNone/>
            </a:pPr>
            <a:endParaRPr lang="en-US" sz="3200" b="1" dirty="0"/>
          </a:p>
          <a:p>
            <a:endParaRPr lang="en-US" sz="3200" b="1" dirty="0"/>
          </a:p>
        </p:txBody>
      </p:sp>
    </p:spTree>
    <p:extLst>
      <p:ext uri="{BB962C8B-B14F-4D97-AF65-F5344CB8AC3E}">
        <p14:creationId xmlns:p14="http://schemas.microsoft.com/office/powerpoint/2010/main" val="40767942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3786" y="152400"/>
            <a:ext cx="8686799" cy="1371600"/>
          </a:xfrm>
          <a:noFill/>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en-US" sz="3600" b="1" dirty="0">
                <a:solidFill>
                  <a:schemeClr val="accent1"/>
                </a:solidFill>
              </a:rPr>
              <a:t> </a:t>
            </a:r>
            <a:r>
              <a:rPr lang="en-US" sz="3600" b="1" dirty="0">
                <a:ln>
                  <a:solidFill>
                    <a:srgbClr val="191919"/>
                  </a:solidFill>
                </a:ln>
                <a:solidFill>
                  <a:srgbClr val="F3750D"/>
                </a:solidFill>
                <a:latin typeface="Berlin Sans FB" panose="020E0602020502020306" pitchFamily="34" charset="0"/>
              </a:rPr>
              <a:t>Preparing for Allocations Committee</a:t>
            </a:r>
          </a:p>
        </p:txBody>
      </p:sp>
      <p:sp>
        <p:nvSpPr>
          <p:cNvPr id="3" name="Subtitle 2"/>
          <p:cNvSpPr>
            <a:spLocks noGrp="1"/>
          </p:cNvSpPr>
          <p:nvPr>
            <p:ph type="subTitle" idx="1"/>
          </p:nvPr>
        </p:nvSpPr>
        <p:spPr>
          <a:xfrm>
            <a:off x="214745" y="1447800"/>
            <a:ext cx="8915400" cy="5181600"/>
          </a:xfrm>
          <a:noFill/>
          <a:ln>
            <a:noFill/>
          </a:ln>
        </p:spPr>
        <p:style>
          <a:lnRef idx="2">
            <a:schemeClr val="dk1"/>
          </a:lnRef>
          <a:fillRef idx="1">
            <a:schemeClr val="lt1"/>
          </a:fillRef>
          <a:effectRef idx="0">
            <a:schemeClr val="dk1"/>
          </a:effectRef>
          <a:fontRef idx="minor">
            <a:schemeClr val="dk1"/>
          </a:fontRef>
        </p:style>
        <p:txBody>
          <a:bodyPr>
            <a:normAutofit/>
          </a:bodyPr>
          <a:lstStyle/>
          <a:p>
            <a:pPr algn="l"/>
            <a:r>
              <a:rPr lang="en-US" sz="2400" b="0" dirty="0">
                <a:solidFill>
                  <a:schemeClr val="tx1"/>
                </a:solidFill>
                <a:effectLst/>
                <a:latin typeface="berlin sans fb " charset="0"/>
              </a:rPr>
              <a:t>The purpose of the committee is to allocate funds appropriately. Therefore, be prepared to answer questions such as: </a:t>
            </a:r>
            <a:endParaRPr lang="en-US" sz="2400" b="0" cap="none" dirty="0">
              <a:ln w="0"/>
              <a:solidFill>
                <a:schemeClr val="tx1"/>
              </a:solidFill>
              <a:effectLst>
                <a:outerShdw blurRad="38100" dist="19050" dir="2700000" algn="tl" rotWithShape="0">
                  <a:schemeClr val="dk1">
                    <a:alpha val="40000"/>
                  </a:schemeClr>
                </a:outerShdw>
              </a:effectLst>
              <a:latin typeface="berlin sans fb " charset="0"/>
            </a:endParaRPr>
          </a:p>
          <a:p>
            <a:pPr lvl="0" algn="l"/>
            <a:r>
              <a:rPr lang="en-US" sz="2400" b="0" cap="none" dirty="0">
                <a:ln w="0"/>
                <a:solidFill>
                  <a:schemeClr val="tx1"/>
                </a:solidFill>
                <a:effectLst>
                  <a:outerShdw blurRad="38100" dist="19050" dir="2700000" algn="tl" rotWithShape="0">
                    <a:schemeClr val="dk1">
                      <a:alpha val="40000"/>
                    </a:schemeClr>
                  </a:outerShdw>
                </a:effectLst>
                <a:latin typeface="Berlin Sans FB" panose="020E0602020502020306" pitchFamily="34" charset="0"/>
              </a:rPr>
              <a:t>How does the event correspond to the club’s mission and purpose as stated in the club’s constitution?</a:t>
            </a:r>
          </a:p>
          <a:p>
            <a:pPr lvl="0" algn="l"/>
            <a:r>
              <a:rPr lang="en-US" sz="2400" b="0" cap="none" dirty="0">
                <a:ln w="0"/>
                <a:solidFill>
                  <a:schemeClr val="tx1"/>
                </a:solidFill>
                <a:effectLst>
                  <a:outerShdw blurRad="38100" dist="19050" dir="2700000" algn="tl" rotWithShape="0">
                    <a:schemeClr val="dk1">
                      <a:alpha val="40000"/>
                    </a:schemeClr>
                  </a:outerShdw>
                </a:effectLst>
                <a:latin typeface="Berlin Sans FB" panose="020E0602020502020306" pitchFamily="34" charset="0"/>
              </a:rPr>
              <a:t>How does this event benefit the student body?</a:t>
            </a:r>
          </a:p>
          <a:p>
            <a:pPr lvl="0" algn="l"/>
            <a:r>
              <a:rPr lang="en-US" sz="2400" b="0" cap="none" dirty="0">
                <a:ln w="0"/>
                <a:solidFill>
                  <a:schemeClr val="tx1"/>
                </a:solidFill>
                <a:effectLst>
                  <a:outerShdw blurRad="38100" dist="19050" dir="2700000" algn="tl" rotWithShape="0">
                    <a:schemeClr val="dk1">
                      <a:alpha val="40000"/>
                    </a:schemeClr>
                  </a:outerShdw>
                </a:effectLst>
                <a:latin typeface="Berlin Sans FB" panose="020E0602020502020306" pitchFamily="34" charset="0"/>
              </a:rPr>
              <a:t>Has the club held a similar event in the past?</a:t>
            </a:r>
          </a:p>
          <a:p>
            <a:pPr lvl="1" algn="l">
              <a:buFont typeface="Wingdings" pitchFamily="2" charset="2"/>
              <a:buChar char="q"/>
            </a:pPr>
            <a:r>
              <a:rPr lang="en-US" sz="2400" cap="none" dirty="0">
                <a:ln w="0"/>
                <a:solidFill>
                  <a:schemeClr val="tx1"/>
                </a:solidFill>
                <a:effectLst>
                  <a:outerShdw blurRad="38100" dist="19050" dir="2700000" algn="tl" rotWithShape="0">
                    <a:schemeClr val="dk1">
                      <a:alpha val="40000"/>
                    </a:schemeClr>
                  </a:outerShdw>
                </a:effectLst>
                <a:latin typeface="Berlin Sans FB" panose="020E0602020502020306" pitchFamily="34" charset="0"/>
              </a:rPr>
              <a:t> Was it successful</a:t>
            </a:r>
          </a:p>
          <a:p>
            <a:pPr lvl="1" algn="l">
              <a:buFont typeface="Wingdings" pitchFamily="2" charset="2"/>
              <a:buChar char="q"/>
            </a:pPr>
            <a:r>
              <a:rPr lang="en-US" sz="2400" cap="none" dirty="0">
                <a:ln w="0"/>
                <a:solidFill>
                  <a:schemeClr val="tx1"/>
                </a:solidFill>
                <a:effectLst>
                  <a:outerShdw blurRad="38100" dist="19050" dir="2700000" algn="tl" rotWithShape="0">
                    <a:schemeClr val="dk1">
                      <a:alpha val="40000"/>
                    </a:schemeClr>
                  </a:outerShdw>
                </a:effectLst>
                <a:latin typeface="Berlin Sans FB" panose="020E0602020502020306" pitchFamily="34" charset="0"/>
              </a:rPr>
              <a:t> Is it substantially different</a:t>
            </a:r>
          </a:p>
          <a:p>
            <a:pPr lvl="1" algn="l">
              <a:buFont typeface="Wingdings" pitchFamily="2" charset="2"/>
              <a:buChar char="q"/>
            </a:pPr>
            <a:r>
              <a:rPr lang="en-US" sz="2400" cap="none" dirty="0">
                <a:ln w="0"/>
                <a:solidFill>
                  <a:schemeClr val="tx1"/>
                </a:solidFill>
                <a:effectLst>
                  <a:outerShdw blurRad="38100" dist="19050" dir="2700000" algn="tl" rotWithShape="0">
                    <a:schemeClr val="dk1">
                      <a:alpha val="40000"/>
                    </a:schemeClr>
                  </a:outerShdw>
                </a:effectLst>
                <a:latin typeface="Berlin Sans FB" panose="020E0602020502020306" pitchFamily="34" charset="0"/>
              </a:rPr>
              <a:t>If it was not your club, has another club or organization held a similar event? Is it similar or different?</a:t>
            </a:r>
            <a:endParaRPr lang="en-US" b="0" dirty="0"/>
          </a:p>
          <a:p>
            <a:pPr lvl="1"/>
            <a:endParaRPr lang="en-US" dirty="0"/>
          </a:p>
          <a:p>
            <a:endParaRPr lang="en-US" b="0" dirty="0"/>
          </a:p>
          <a:p>
            <a:pPr lvl="0"/>
            <a:endParaRPr lang="en-US" b="0" dirty="0"/>
          </a:p>
          <a:p>
            <a:pPr marL="457200" indent="-457200"/>
            <a:endParaRPr lang="en-US" b="0" dirty="0"/>
          </a:p>
        </p:txBody>
      </p:sp>
    </p:spTree>
    <p:extLst>
      <p:ext uri="{BB962C8B-B14F-4D97-AF65-F5344CB8AC3E}">
        <p14:creationId xmlns:p14="http://schemas.microsoft.com/office/powerpoint/2010/main" val="9493197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2385"/>
            <a:ext cx="8191500" cy="1065415"/>
          </a:xfrm>
        </p:spPr>
        <p:txBody>
          <a:bodyPr>
            <a:noAutofit/>
          </a:bodyPr>
          <a:lstStyle/>
          <a:p>
            <a:pPr algn="ctr"/>
            <a:r>
              <a:rPr lang="en-US" sz="3600" b="1" dirty="0">
                <a:ln>
                  <a:solidFill>
                    <a:srgbClr val="191919"/>
                  </a:solidFill>
                </a:ln>
                <a:solidFill>
                  <a:srgbClr val="F3750D"/>
                </a:solidFill>
                <a:latin typeface="Berlin Sans FB" panose="020E0602020502020306" pitchFamily="34" charset="0"/>
              </a:rPr>
              <a:t>Preparing for Allocations Committee Cont.</a:t>
            </a:r>
            <a:endParaRPr lang="en-US" sz="3600" dirty="0"/>
          </a:p>
        </p:txBody>
      </p:sp>
      <p:sp>
        <p:nvSpPr>
          <p:cNvPr id="3" name="Content Placeholder 2"/>
          <p:cNvSpPr>
            <a:spLocks noGrp="1"/>
          </p:cNvSpPr>
          <p:nvPr>
            <p:ph sz="quarter" idx="13"/>
          </p:nvPr>
        </p:nvSpPr>
        <p:spPr>
          <a:xfrm>
            <a:off x="685330" y="1524000"/>
            <a:ext cx="7772870" cy="5105399"/>
          </a:xfrm>
        </p:spPr>
        <p:txBody>
          <a:bodyPr>
            <a:normAutofit lnSpcReduction="10000"/>
          </a:bodyPr>
          <a:lstStyle/>
          <a:p>
            <a:r>
              <a:rPr lang="en-US" dirty="0">
                <a:effectLst/>
              </a:rPr>
              <a:t>Any club member can represent their club at Allocations; however, it is recommended that this person is prepared to discuss their event and ready to answer questions from the committee.</a:t>
            </a:r>
          </a:p>
          <a:p>
            <a:r>
              <a:rPr lang="en-US" dirty="0">
                <a:effectLst/>
              </a:rPr>
              <a:t>If the committee does not approve the event, there is an appeal process in which the VP of Allocations will notify the club the reasons it failed and an opportunity to return with changes to their event.</a:t>
            </a:r>
          </a:p>
          <a:p>
            <a:r>
              <a:rPr lang="en-US" dirty="0">
                <a:effectLst/>
              </a:rPr>
              <a:t>If a club is cosponsoring with another club who is also requesting funds, BOTH clubs must meet timeline and be present at the same Allocations meeting. </a:t>
            </a:r>
          </a:p>
          <a:p>
            <a:r>
              <a:rPr lang="en-US" dirty="0">
                <a:effectLst/>
              </a:rPr>
              <a:t>The Allocations Committee </a:t>
            </a:r>
            <a:r>
              <a:rPr lang="en-US" u="sng" dirty="0">
                <a:effectLst/>
              </a:rPr>
              <a:t>does not </a:t>
            </a:r>
            <a:r>
              <a:rPr lang="en-US" dirty="0">
                <a:effectLst/>
              </a:rPr>
              <a:t>fund club meetings. Events must be open to every student on campus.</a:t>
            </a:r>
          </a:p>
          <a:p>
            <a:r>
              <a:rPr lang="en-US" dirty="0">
                <a:effectLst/>
              </a:rPr>
              <a:t>Be aware that clubs can be financially sanctioned at the discretion of the VP of Allocations and the committee, if the committee discovers a club did not handle funds appropriately.</a:t>
            </a:r>
            <a:endParaRPr lang="en-US" dirty="0"/>
          </a:p>
        </p:txBody>
      </p:sp>
    </p:spTree>
    <p:extLst>
      <p:ext uri="{BB962C8B-B14F-4D97-AF65-F5344CB8AC3E}">
        <p14:creationId xmlns:p14="http://schemas.microsoft.com/office/powerpoint/2010/main" val="1147320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305800" cy="1143000"/>
          </a:xfrm>
          <a:no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n-US" sz="6600" b="1" dirty="0">
                <a:ln>
                  <a:solidFill>
                    <a:srgbClr val="191919"/>
                  </a:solidFill>
                </a:ln>
                <a:solidFill>
                  <a:srgbClr val="F3750D"/>
                </a:solidFill>
                <a:latin typeface="Berlin Sans FB" panose="020E0602020502020306" pitchFamily="34" charset="0"/>
              </a:rPr>
              <a:t>Day of the Event</a:t>
            </a:r>
          </a:p>
        </p:txBody>
      </p:sp>
      <p:sp>
        <p:nvSpPr>
          <p:cNvPr id="3" name="Content Placeholder 2"/>
          <p:cNvSpPr>
            <a:spLocks noGrp="1"/>
          </p:cNvSpPr>
          <p:nvPr>
            <p:ph sz="quarter" idx="13"/>
          </p:nvPr>
        </p:nvSpPr>
        <p:spPr>
          <a:xfrm>
            <a:off x="838200" y="1219200"/>
            <a:ext cx="7924800" cy="5257800"/>
          </a:xfrm>
        </p:spPr>
        <p:txBody>
          <a:bodyPr>
            <a:normAutofit lnSpcReduction="10000"/>
          </a:bodyPr>
          <a:lstStyle/>
          <a:p>
            <a:r>
              <a:rPr lang="en-US" sz="3200" cap="none" dirty="0">
                <a:ln>
                  <a:solidFill>
                    <a:schemeClr val="tx1"/>
                  </a:solidFill>
                </a:ln>
                <a:latin typeface="Gill Sans MT" panose="020B0502020104020203" pitchFamily="34" charset="0"/>
              </a:rPr>
              <a:t>Who is working the event?</a:t>
            </a:r>
          </a:p>
          <a:p>
            <a:r>
              <a:rPr lang="en-US" sz="3200" cap="none" dirty="0">
                <a:ln>
                  <a:solidFill>
                    <a:schemeClr val="tx1"/>
                  </a:solidFill>
                </a:ln>
                <a:latin typeface="Gill Sans MT" panose="020B0502020104020203" pitchFamily="34" charset="0"/>
              </a:rPr>
              <a:t>How to work with CAM’s</a:t>
            </a:r>
          </a:p>
          <a:p>
            <a:r>
              <a:rPr lang="en-US" sz="3200" cap="none" dirty="0">
                <a:ln>
                  <a:solidFill>
                    <a:schemeClr val="tx1"/>
                  </a:solidFill>
                </a:ln>
                <a:latin typeface="Gill Sans MT" panose="020B0502020104020203" pitchFamily="34" charset="0"/>
              </a:rPr>
              <a:t>What offices do you need to know on campus</a:t>
            </a:r>
          </a:p>
          <a:p>
            <a:r>
              <a:rPr lang="en-US" sz="3200" cap="none" dirty="0">
                <a:ln>
                  <a:solidFill>
                    <a:schemeClr val="tx1"/>
                  </a:solidFill>
                </a:ln>
                <a:latin typeface="Gill Sans MT" panose="020B0502020104020203" pitchFamily="34" charset="0"/>
              </a:rPr>
              <a:t>Attendance tracking, service hour tracking, and badge programs</a:t>
            </a:r>
          </a:p>
          <a:p>
            <a:r>
              <a:rPr lang="en-US" sz="3200" cap="none" dirty="0">
                <a:ln>
                  <a:solidFill>
                    <a:schemeClr val="tx1"/>
                  </a:solidFill>
                </a:ln>
                <a:latin typeface="Gill Sans MT" panose="020B0502020104020203" pitchFamily="34" charset="0"/>
              </a:rPr>
              <a:t>Thank you correspondence</a:t>
            </a:r>
          </a:p>
          <a:p>
            <a:r>
              <a:rPr lang="en-US" sz="3200" cap="none" dirty="0">
                <a:ln>
                  <a:solidFill>
                    <a:schemeClr val="tx1"/>
                  </a:solidFill>
                </a:ln>
                <a:latin typeface="Gill Sans MT" panose="020B0502020104020203" pitchFamily="34" charset="0"/>
              </a:rPr>
              <a:t>Deposit any and ALL funds with SGA the next business day.</a:t>
            </a:r>
          </a:p>
          <a:p>
            <a:pPr marL="68580" indent="0">
              <a:buNone/>
            </a:pPr>
            <a:endParaRPr lang="en-US" sz="1600" b="1" dirty="0"/>
          </a:p>
        </p:txBody>
      </p:sp>
    </p:spTree>
    <p:extLst>
      <p:ext uri="{BB962C8B-B14F-4D97-AF65-F5344CB8AC3E}">
        <p14:creationId xmlns:p14="http://schemas.microsoft.com/office/powerpoint/2010/main" val="1764806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96" charset="-128"/>
              </a:defRPr>
            </a:lvl1pPr>
            <a:lvl2pPr marL="742950" indent="-285750" eaLnBrk="0" hangingPunct="0">
              <a:defRPr>
                <a:solidFill>
                  <a:schemeClr val="tx1"/>
                </a:solidFill>
                <a:latin typeface="Arial" charset="0"/>
                <a:ea typeface="ＭＳ Ｐゴシック" pitchFamily="96" charset="-128"/>
              </a:defRPr>
            </a:lvl2pPr>
            <a:lvl3pPr marL="1143000" indent="-228600" eaLnBrk="0" hangingPunct="0">
              <a:defRPr>
                <a:solidFill>
                  <a:schemeClr val="tx1"/>
                </a:solidFill>
                <a:latin typeface="Arial" charset="0"/>
                <a:ea typeface="ＭＳ Ｐゴシック" pitchFamily="96" charset="-128"/>
              </a:defRPr>
            </a:lvl3pPr>
            <a:lvl4pPr marL="1600200" indent="-228600" eaLnBrk="0" hangingPunct="0">
              <a:defRPr>
                <a:solidFill>
                  <a:schemeClr val="tx1"/>
                </a:solidFill>
                <a:latin typeface="Arial" charset="0"/>
                <a:ea typeface="ＭＳ Ｐゴシック" pitchFamily="96" charset="-128"/>
              </a:defRPr>
            </a:lvl4pPr>
            <a:lvl5pPr marL="2057400" indent="-228600" eaLnBrk="0" hangingPunct="0">
              <a:defRPr>
                <a:solidFill>
                  <a:schemeClr val="tx1"/>
                </a:solidFill>
                <a:latin typeface="Arial" charset="0"/>
                <a:ea typeface="ＭＳ Ｐゴシック" pitchFamily="96"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96"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96"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96"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96" charset="-128"/>
              </a:defRPr>
            </a:lvl9pPr>
          </a:lstStyle>
          <a:p>
            <a:pPr eaLnBrk="1" hangingPunct="1"/>
            <a:endParaRPr lang="en-US" altLang="en-US" dirty="0"/>
          </a:p>
        </p:txBody>
      </p:sp>
      <p:sp>
        <p:nvSpPr>
          <p:cNvPr id="5" name="Title 1"/>
          <p:cNvSpPr>
            <a:spLocks noGrp="1"/>
          </p:cNvSpPr>
          <p:nvPr>
            <p:ph type="title"/>
          </p:nvPr>
        </p:nvSpPr>
        <p:spPr>
          <a:xfrm>
            <a:off x="879049" y="304800"/>
            <a:ext cx="7162800" cy="1066800"/>
          </a:xfrm>
        </p:spPr>
        <p:txBody>
          <a:bodyPr>
            <a:noAutofit/>
          </a:bodyPr>
          <a:lstStyle/>
          <a:p>
            <a:pPr algn="ctr"/>
            <a:r>
              <a:rPr lang="en-US" sz="3600" b="1" dirty="0">
                <a:ln w="12700" cmpd="sng">
                  <a:solidFill>
                    <a:schemeClr val="tx1"/>
                  </a:solidFill>
                  <a:prstDash val="solid"/>
                </a:ln>
                <a:solidFill>
                  <a:srgbClr val="F3750D"/>
                </a:solidFill>
                <a:effectLst>
                  <a:glow rad="228600">
                    <a:schemeClr val="accent4">
                      <a:satMod val="175000"/>
                      <a:alpha val="40000"/>
                    </a:schemeClr>
                  </a:glow>
                </a:effectLst>
                <a:latin typeface="Berlin Sans FB" panose="020E0602020502020306" pitchFamily="34" charset="0"/>
              </a:rPr>
              <a:t>Leaders In Action Badge Overview</a:t>
            </a:r>
          </a:p>
        </p:txBody>
      </p:sp>
      <p:sp>
        <p:nvSpPr>
          <p:cNvPr id="6" name="Content Placeholder 2"/>
          <p:cNvSpPr>
            <a:spLocks noGrp="1"/>
          </p:cNvSpPr>
          <p:nvPr>
            <p:ph sz="quarter" idx="13"/>
          </p:nvPr>
        </p:nvSpPr>
        <p:spPr>
          <a:xfrm>
            <a:off x="873551" y="1519237"/>
            <a:ext cx="7875162" cy="4827587"/>
          </a:xfrm>
        </p:spPr>
        <p:txBody>
          <a:bodyPr>
            <a:noAutofit/>
          </a:bodyPr>
          <a:lstStyle/>
          <a:p>
            <a:r>
              <a:rPr lang="en-US" sz="2400" b="1" u="sng" cap="none" dirty="0"/>
              <a:t>Leaders in action badge completion requirements:</a:t>
            </a:r>
            <a:endParaRPr lang="en-US" sz="2400" cap="none" dirty="0"/>
          </a:p>
          <a:p>
            <a:r>
              <a:rPr lang="en-US" sz="2400" cap="none" dirty="0"/>
              <a:t>Complete </a:t>
            </a:r>
            <a:r>
              <a:rPr lang="en-US" sz="2400" b="1" u="sng" cap="none" dirty="0"/>
              <a:t>all</a:t>
            </a:r>
            <a:r>
              <a:rPr lang="en-US" sz="2400" cap="none" dirty="0"/>
              <a:t> four competencies for club management and sign-up for a position on your roster:</a:t>
            </a:r>
          </a:p>
          <a:p>
            <a:pPr lvl="0"/>
            <a:r>
              <a:rPr lang="en-US" sz="2400" cap="none" dirty="0"/>
              <a:t>Attend one </a:t>
            </a:r>
            <a:r>
              <a:rPr lang="en-US" sz="2400" b="1" cap="none" dirty="0"/>
              <a:t>management training </a:t>
            </a:r>
            <a:r>
              <a:rPr lang="en-US" sz="2400" cap="none" dirty="0"/>
              <a:t>session - </a:t>
            </a:r>
            <a:r>
              <a:rPr lang="en-US" sz="2400" dirty="0"/>
              <a:t>L</a:t>
            </a:r>
            <a:r>
              <a:rPr lang="en-US" sz="2400" cap="none" dirty="0"/>
              <a:t>eadership Academy training</a:t>
            </a:r>
          </a:p>
          <a:p>
            <a:pPr lvl="0"/>
            <a:r>
              <a:rPr lang="en-US" sz="2400" cap="none" dirty="0"/>
              <a:t>Attend one </a:t>
            </a:r>
            <a:r>
              <a:rPr lang="en-US" sz="2400" b="1" cap="none" dirty="0"/>
              <a:t>recruitment and retention training </a:t>
            </a:r>
            <a:r>
              <a:rPr lang="en-US" sz="2400" cap="none" dirty="0"/>
              <a:t>session</a:t>
            </a:r>
          </a:p>
          <a:p>
            <a:pPr lvl="0"/>
            <a:r>
              <a:rPr lang="en-US" sz="2400" cap="none" dirty="0"/>
              <a:t>Attend one </a:t>
            </a:r>
            <a:r>
              <a:rPr lang="en-US" sz="2400" b="1" cap="none" dirty="0"/>
              <a:t>communication training </a:t>
            </a:r>
            <a:r>
              <a:rPr lang="en-US" sz="2400" cap="none" dirty="0"/>
              <a:t>session</a:t>
            </a:r>
          </a:p>
          <a:p>
            <a:pPr lvl="0"/>
            <a:r>
              <a:rPr lang="en-US" sz="2400" cap="none" dirty="0"/>
              <a:t>Attend one </a:t>
            </a:r>
            <a:r>
              <a:rPr lang="en-US" sz="2400" b="1" cap="none" dirty="0"/>
              <a:t>engagement training </a:t>
            </a:r>
            <a:r>
              <a:rPr lang="en-US" sz="2400" cap="none" dirty="0"/>
              <a:t>session</a:t>
            </a:r>
          </a:p>
          <a:p>
            <a:pPr lvl="0"/>
            <a:r>
              <a:rPr lang="en-US" sz="2400" cap="none" dirty="0"/>
              <a:t>Positional leadership title – sign up for a leadership position on a club page. </a:t>
            </a:r>
          </a:p>
        </p:txBody>
      </p:sp>
    </p:spTree>
    <p:extLst>
      <p:ext uri="{BB962C8B-B14F-4D97-AF65-F5344CB8AC3E}">
        <p14:creationId xmlns:p14="http://schemas.microsoft.com/office/powerpoint/2010/main" val="316037045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835" y="228600"/>
            <a:ext cx="7773338" cy="1596177"/>
          </a:xfrm>
        </p:spPr>
        <p:txBody>
          <a:bodyPr>
            <a:normAutofit fontScale="90000"/>
          </a:bodyPr>
          <a:lstStyle/>
          <a:p>
            <a:pPr algn="ctr"/>
            <a:r>
              <a:rPr lang="en-US" b="1" dirty="0">
                <a:ln>
                  <a:solidFill>
                    <a:srgbClr val="191919"/>
                  </a:solidFill>
                </a:ln>
                <a:solidFill>
                  <a:srgbClr val="F3750D"/>
                </a:solidFill>
                <a:latin typeface="Berlin Sans FB" panose="020E0602020502020306" pitchFamily="34" charset="0"/>
              </a:rPr>
              <a:t>Passing Funds for Annually Budgeted Organizations</a:t>
            </a:r>
          </a:p>
        </p:txBody>
      </p:sp>
      <p:sp>
        <p:nvSpPr>
          <p:cNvPr id="3" name="Content Placeholder 2"/>
          <p:cNvSpPr>
            <a:spLocks noGrp="1"/>
          </p:cNvSpPr>
          <p:nvPr>
            <p:ph sz="quarter" idx="13"/>
          </p:nvPr>
        </p:nvSpPr>
        <p:spPr>
          <a:xfrm>
            <a:off x="668834" y="2286000"/>
            <a:ext cx="8322765" cy="4419600"/>
          </a:xfrm>
        </p:spPr>
        <p:txBody>
          <a:bodyPr>
            <a:noAutofit/>
          </a:bodyPr>
          <a:lstStyle/>
          <a:p>
            <a:r>
              <a:rPr lang="en-US" sz="2800" cap="none" dirty="0">
                <a:latin typeface="Berlin Sans FB" panose="020E0602020502020306" pitchFamily="34" charset="0"/>
              </a:rPr>
              <a:t>SAPB and GREEK SENATE have their own process for passing funds.  All procedures must adhere to the SGA financial guidelines and timelines and must meet CASL deadlines as well. </a:t>
            </a:r>
          </a:p>
          <a:p>
            <a:r>
              <a:rPr lang="en-US" sz="2800" cap="none" dirty="0">
                <a:latin typeface="Berlin Sans FB" panose="020E0602020502020306" pitchFamily="34" charset="0"/>
              </a:rPr>
              <a:t>See bylaws and procedures for each group to know the specifics on passing funding and approving events in these annually budgeted groups. </a:t>
            </a:r>
          </a:p>
        </p:txBody>
      </p:sp>
    </p:spTree>
    <p:extLst>
      <p:ext uri="{BB962C8B-B14F-4D97-AF65-F5344CB8AC3E}">
        <p14:creationId xmlns:p14="http://schemas.microsoft.com/office/powerpoint/2010/main" val="2086741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n>
                  <a:solidFill>
                    <a:srgbClr val="191919"/>
                  </a:solidFill>
                </a:ln>
                <a:solidFill>
                  <a:srgbClr val="F3750D"/>
                </a:solidFill>
                <a:latin typeface="Berlin Sans FB" panose="020E0602020502020306" pitchFamily="34" charset="0"/>
              </a:rPr>
              <a:t>Questions</a:t>
            </a:r>
          </a:p>
        </p:txBody>
      </p:sp>
      <p:pic>
        <p:nvPicPr>
          <p:cNvPr id="4" name="Content Placeholder 3"/>
          <p:cNvPicPr>
            <a:picLocks noGrp="1"/>
          </p:cNvPicPr>
          <p:nvPr>
            <p:ph sz="quarter" idx="13"/>
          </p:nvPr>
        </p:nvPicPr>
        <p:blipFill>
          <a:blip r:embed="rId2" cstate="print"/>
          <a:stretch>
            <a:fillRect/>
          </a:stretch>
        </p:blipFill>
        <p:spPr bwMode="auto">
          <a:xfrm>
            <a:off x="781884" y="1716881"/>
            <a:ext cx="7612559" cy="34242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30184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773338" cy="1600201"/>
          </a:xfrm>
        </p:spPr>
        <p:txBody>
          <a:bodyPr>
            <a:normAutofit fontScale="90000"/>
          </a:bodyPr>
          <a:lstStyle/>
          <a:p>
            <a:r>
              <a:rPr lang="en-US" sz="3100" b="1" i="1" dirty="0">
                <a:effectLst/>
              </a:rPr>
              <a:t>WP LEADS</a:t>
            </a:r>
            <a:r>
              <a:rPr lang="en-US" sz="3100" b="1" dirty="0">
                <a:effectLst/>
              </a:rPr>
              <a:t> Honor Society Application</a:t>
            </a:r>
            <a:r>
              <a:rPr lang="en-US" sz="3100" dirty="0">
                <a:effectLst/>
              </a:rPr>
              <a:t/>
            </a:r>
            <a:br>
              <a:rPr lang="en-US" sz="3100" dirty="0">
                <a:effectLst/>
              </a:rPr>
            </a:br>
            <a:r>
              <a:rPr lang="en-US" sz="3100" b="1" i="1" dirty="0">
                <a:effectLst/>
              </a:rPr>
              <a:t>Learn – Engage – Advocate – Develop – Serve</a:t>
            </a:r>
            <a:r>
              <a:rPr lang="en-US" dirty="0">
                <a:effectLst/>
              </a:rPr>
              <a:t/>
            </a:r>
            <a:br>
              <a:rPr lang="en-US" dirty="0">
                <a:effectLst/>
              </a:rPr>
            </a:br>
            <a:endParaRPr lang="en-US" dirty="0"/>
          </a:p>
        </p:txBody>
      </p:sp>
      <p:pic>
        <p:nvPicPr>
          <p:cNvPr id="4" name="Content Placeholder 3"/>
          <p:cNvPicPr>
            <a:picLocks noGrp="1"/>
          </p:cNvPicPr>
          <p:nvPr>
            <p:ph sz="quarter" idx="13"/>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1905000"/>
            <a:ext cx="4419599" cy="4267199"/>
          </a:xfrm>
          <a:prstGeom prst="rect">
            <a:avLst/>
          </a:prstGeom>
          <a:noFill/>
        </p:spPr>
      </p:pic>
    </p:spTree>
    <p:extLst>
      <p:ext uri="{BB962C8B-B14F-4D97-AF65-F5344CB8AC3E}">
        <p14:creationId xmlns:p14="http://schemas.microsoft.com/office/powerpoint/2010/main" val="3827955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7922" y="533400"/>
            <a:ext cx="8305800" cy="762000"/>
          </a:xfrm>
          <a:noFill/>
          <a:ln>
            <a:noFill/>
          </a:ln>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n-US" sz="4000" b="1" dirty="0">
                <a:ln w="9525">
                  <a:solidFill>
                    <a:schemeClr val="tx1"/>
                  </a:solidFill>
                  <a:prstDash val="solid"/>
                </a:ln>
                <a:solidFill>
                  <a:schemeClr val="accent5"/>
                </a:solidFill>
                <a:effectLst>
                  <a:outerShdw blurRad="12700" dist="38100" dir="2700000" algn="tl" rotWithShape="0">
                    <a:schemeClr val="accent5">
                      <a:lumMod val="60000"/>
                      <a:lumOff val="40000"/>
                    </a:schemeClr>
                  </a:outerShdw>
                </a:effectLst>
                <a:latin typeface="Berlin Sans FB" panose="020E0602020502020306" pitchFamily="34" charset="0"/>
              </a:rPr>
              <a:t>Club Minimum Requirements</a:t>
            </a:r>
          </a:p>
        </p:txBody>
      </p:sp>
      <p:sp>
        <p:nvSpPr>
          <p:cNvPr id="3" name="Subtitle 2"/>
          <p:cNvSpPr>
            <a:spLocks noGrp="1"/>
          </p:cNvSpPr>
          <p:nvPr>
            <p:ph type="subTitle" idx="1"/>
          </p:nvPr>
        </p:nvSpPr>
        <p:spPr>
          <a:xfrm>
            <a:off x="417922" y="1600200"/>
            <a:ext cx="8534400" cy="5105400"/>
          </a:xfrm>
          <a:noFill/>
          <a:ln>
            <a:noFill/>
          </a:ln>
        </p:spPr>
        <p:style>
          <a:lnRef idx="2">
            <a:schemeClr val="accent3"/>
          </a:lnRef>
          <a:fillRef idx="1">
            <a:schemeClr val="lt1"/>
          </a:fillRef>
          <a:effectRef idx="0">
            <a:schemeClr val="accent3"/>
          </a:effectRef>
          <a:fontRef idx="minor">
            <a:schemeClr val="dk1"/>
          </a:fontRef>
        </p:style>
        <p:txBody>
          <a:bodyPr>
            <a:noAutofit/>
          </a:bodyPr>
          <a:lstStyle/>
          <a:p>
            <a:pPr algn="l">
              <a:buFont typeface="Wingdings" pitchFamily="2" charset="2"/>
              <a:buChar char="§"/>
            </a:pPr>
            <a:r>
              <a:rPr lang="en-US" sz="2400" cap="none" dirty="0">
                <a:solidFill>
                  <a:schemeClr val="tx1"/>
                </a:solidFill>
                <a:latin typeface="Gill Sans MT" panose="020B0502020104020203" pitchFamily="34" charset="0"/>
              </a:rPr>
              <a:t>Rosters (including e-board positions that reflect your constitution)</a:t>
            </a:r>
          </a:p>
          <a:p>
            <a:pPr lvl="1" algn="l">
              <a:buFont typeface="Wingdings" pitchFamily="2" charset="2"/>
              <a:buChar char="§"/>
            </a:pPr>
            <a:r>
              <a:rPr lang="en-US" sz="2400" cap="none" dirty="0">
                <a:solidFill>
                  <a:schemeClr val="tx1"/>
                </a:solidFill>
                <a:latin typeface="Gill Sans MT" panose="020B0502020104020203" pitchFamily="34" charset="0"/>
              </a:rPr>
              <a:t>All clubs must have at least 15 members that are full time student with a 2.0 or higher GPA</a:t>
            </a:r>
          </a:p>
          <a:p>
            <a:pPr lvl="1" algn="l">
              <a:buFont typeface="Wingdings" pitchFamily="2" charset="2"/>
              <a:buChar char="§"/>
            </a:pPr>
            <a:r>
              <a:rPr lang="en-US" sz="2400" cap="none" dirty="0">
                <a:solidFill>
                  <a:schemeClr val="tx1"/>
                </a:solidFill>
                <a:latin typeface="Gill Sans MT" panose="020B0502020104020203" pitchFamily="34" charset="0"/>
              </a:rPr>
              <a:t>All e-board members must have a 2.3 or higher </a:t>
            </a:r>
            <a:r>
              <a:rPr lang="en-US" sz="1800" cap="none" dirty="0">
                <a:solidFill>
                  <a:schemeClr val="tx1"/>
                </a:solidFill>
                <a:latin typeface="Gill Sans MT" panose="020B0502020104020203" pitchFamily="34" charset="0"/>
              </a:rPr>
              <a:t>(minimum of 4 must be listed on the pioneer life roster)</a:t>
            </a:r>
          </a:p>
          <a:p>
            <a:pPr lvl="2" algn="l">
              <a:buFont typeface="Wingdings" pitchFamily="2" charset="2"/>
              <a:buChar char="§"/>
            </a:pPr>
            <a:r>
              <a:rPr lang="en-US" sz="2000" cap="none" dirty="0">
                <a:solidFill>
                  <a:schemeClr val="tx1"/>
                </a:solidFill>
                <a:latin typeface="Gill Sans MT" panose="020B0502020104020203" pitchFamily="34" charset="0"/>
              </a:rPr>
              <a:t>Due date will be set by the Executive Vice President of SGA at the first club council meeting of the Fall 2021 semester</a:t>
            </a:r>
          </a:p>
          <a:p>
            <a:pPr algn="l">
              <a:buFont typeface="Wingdings" pitchFamily="2" charset="2"/>
              <a:buChar char="§"/>
            </a:pPr>
            <a:r>
              <a:rPr lang="en-US" sz="2400" cap="none" dirty="0">
                <a:solidFill>
                  <a:schemeClr val="tx1"/>
                </a:solidFill>
                <a:latin typeface="Gill Sans MT" panose="020B0502020104020203" pitchFamily="34" charset="0"/>
              </a:rPr>
              <a:t>Campus Advisor – </a:t>
            </a:r>
            <a:r>
              <a:rPr lang="en-US" sz="1800" b="0" cap="none" dirty="0">
                <a:solidFill>
                  <a:schemeClr val="tx1"/>
                </a:solidFill>
                <a:latin typeface="Gill Sans MT" panose="020B0502020104020203" pitchFamily="34" charset="0"/>
              </a:rPr>
              <a:t>fulltime faulty or staff members, can have more than one, thank them. </a:t>
            </a:r>
            <a:endParaRPr lang="en-US" sz="1200" b="0" cap="none" dirty="0">
              <a:solidFill>
                <a:schemeClr val="tx1"/>
              </a:solidFill>
              <a:latin typeface="Gill Sans MT" panose="020B0502020104020203" pitchFamily="34" charset="0"/>
            </a:endParaRPr>
          </a:p>
          <a:p>
            <a:pPr algn="l">
              <a:buFont typeface="Wingdings" pitchFamily="2" charset="2"/>
              <a:buChar char="§"/>
            </a:pPr>
            <a:r>
              <a:rPr lang="en-US" sz="2400" cap="none" dirty="0">
                <a:solidFill>
                  <a:schemeClr val="tx1"/>
                </a:solidFill>
                <a:latin typeface="Gill Sans MT" panose="020B0502020104020203" pitchFamily="34" charset="0"/>
              </a:rPr>
              <a:t>Leadership Academy Training– and adhere to the guidelines</a:t>
            </a:r>
          </a:p>
          <a:p>
            <a:endParaRPr lang="en-US" sz="2400" dirty="0"/>
          </a:p>
        </p:txBody>
      </p:sp>
    </p:spTree>
    <p:extLst>
      <p:ext uri="{BB962C8B-B14F-4D97-AF65-F5344CB8AC3E}">
        <p14:creationId xmlns:p14="http://schemas.microsoft.com/office/powerpoint/2010/main" val="63248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228600"/>
            <a:ext cx="8305800" cy="1143000"/>
          </a:xfrm>
          <a:noFill/>
          <a:ln>
            <a:noFill/>
          </a:ln>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n-US" sz="4000" b="1" dirty="0">
                <a:ln w="9525">
                  <a:solidFill>
                    <a:schemeClr val="tx1"/>
                  </a:solidFill>
                  <a:prstDash val="solid"/>
                </a:ln>
                <a:solidFill>
                  <a:schemeClr val="accent5"/>
                </a:solidFill>
                <a:effectLst>
                  <a:outerShdw blurRad="12700" dist="38100" dir="2700000" algn="tl" rotWithShape="0">
                    <a:schemeClr val="accent5">
                      <a:lumMod val="60000"/>
                      <a:lumOff val="40000"/>
                    </a:schemeClr>
                  </a:outerShdw>
                </a:effectLst>
                <a:latin typeface="Berlin Sans FB" panose="020E0602020502020306" pitchFamily="34" charset="0"/>
              </a:rPr>
              <a:t>Club Minimum Requirements Continued</a:t>
            </a:r>
          </a:p>
        </p:txBody>
      </p:sp>
      <p:sp>
        <p:nvSpPr>
          <p:cNvPr id="3" name="Subtitle 2"/>
          <p:cNvSpPr>
            <a:spLocks noGrp="1"/>
          </p:cNvSpPr>
          <p:nvPr>
            <p:ph type="subTitle" idx="1"/>
          </p:nvPr>
        </p:nvSpPr>
        <p:spPr>
          <a:xfrm>
            <a:off x="304800" y="1752600"/>
            <a:ext cx="8534400" cy="4953000"/>
          </a:xfrm>
          <a:noFill/>
          <a:ln>
            <a:noFill/>
          </a:ln>
        </p:spPr>
        <p:style>
          <a:lnRef idx="2">
            <a:schemeClr val="accent3"/>
          </a:lnRef>
          <a:fillRef idx="1">
            <a:schemeClr val="lt1"/>
          </a:fillRef>
          <a:effectRef idx="0">
            <a:schemeClr val="accent3"/>
          </a:effectRef>
          <a:fontRef idx="minor">
            <a:schemeClr val="dk1"/>
          </a:fontRef>
        </p:style>
        <p:txBody>
          <a:bodyPr>
            <a:normAutofit/>
          </a:bodyPr>
          <a:lstStyle/>
          <a:p>
            <a:pPr algn="l">
              <a:buFont typeface="Wingdings" pitchFamily="2" charset="2"/>
              <a:buChar char="§"/>
            </a:pPr>
            <a:r>
              <a:rPr lang="en-US" sz="2000" cap="none" dirty="0">
                <a:solidFill>
                  <a:schemeClr val="tx1"/>
                </a:solidFill>
                <a:latin typeface="Berlin Sans FB" panose="020E0602020502020306" pitchFamily="34" charset="0"/>
              </a:rPr>
              <a:t>Attend bi-monthly club council meetings</a:t>
            </a:r>
          </a:p>
          <a:p>
            <a:pPr lvl="1" algn="l">
              <a:buFont typeface="Wingdings" pitchFamily="2" charset="2"/>
              <a:buChar char="§"/>
            </a:pPr>
            <a:r>
              <a:rPr lang="en-US" sz="2400" cap="none" dirty="0">
                <a:solidFill>
                  <a:schemeClr val="tx1"/>
                </a:solidFill>
                <a:latin typeface="Berlin Sans FB" panose="020E0602020502020306" pitchFamily="34" charset="0"/>
              </a:rPr>
              <a:t>Club Council meetings, SAPB</a:t>
            </a:r>
          </a:p>
          <a:p>
            <a:pPr algn="l">
              <a:buFont typeface="Wingdings" pitchFamily="2" charset="2"/>
              <a:buChar char="§"/>
            </a:pPr>
            <a:r>
              <a:rPr lang="en-US" sz="2000" cap="none" dirty="0">
                <a:solidFill>
                  <a:schemeClr val="tx1"/>
                </a:solidFill>
                <a:latin typeface="Berlin Sans FB" panose="020E0602020502020306" pitchFamily="34" charset="0"/>
              </a:rPr>
              <a:t>Complete the End of Semester Report in Pioneer Life</a:t>
            </a:r>
          </a:p>
          <a:p>
            <a:pPr algn="l">
              <a:buFont typeface="Wingdings" pitchFamily="2" charset="2"/>
              <a:buChar char="§"/>
            </a:pPr>
            <a:r>
              <a:rPr lang="en-US" sz="2000" cap="none" dirty="0">
                <a:solidFill>
                  <a:schemeClr val="tx1"/>
                </a:solidFill>
                <a:latin typeface="Berlin Sans FB" panose="020E0602020502020306" pitchFamily="34" charset="0"/>
              </a:rPr>
              <a:t>Adhere to all University Policies including:</a:t>
            </a:r>
          </a:p>
          <a:p>
            <a:pPr lvl="1" algn="l">
              <a:buFont typeface="Wingdings" pitchFamily="2" charset="2"/>
              <a:buChar char="§"/>
            </a:pPr>
            <a:r>
              <a:rPr lang="en-US" sz="2800" cap="none" dirty="0">
                <a:solidFill>
                  <a:schemeClr val="tx1"/>
                </a:solidFill>
                <a:latin typeface="Berlin Sans FB" panose="020E0602020502020306" pitchFamily="34" charset="0"/>
              </a:rPr>
              <a:t>Student handbook</a:t>
            </a:r>
          </a:p>
          <a:p>
            <a:pPr lvl="1" algn="l">
              <a:buFont typeface="Wingdings" pitchFamily="2" charset="2"/>
              <a:buChar char="§"/>
            </a:pPr>
            <a:r>
              <a:rPr lang="en-US" sz="2800" cap="none" dirty="0">
                <a:solidFill>
                  <a:schemeClr val="tx1"/>
                </a:solidFill>
                <a:latin typeface="Berlin Sans FB" panose="020E0602020502020306" pitchFamily="34" charset="0"/>
              </a:rPr>
              <a:t>Fundraising policy &amp; event policy</a:t>
            </a:r>
          </a:p>
          <a:p>
            <a:pPr lvl="1" algn="l">
              <a:buFont typeface="Wingdings" pitchFamily="2" charset="2"/>
              <a:buChar char="§"/>
            </a:pPr>
            <a:r>
              <a:rPr lang="en-US" sz="2800" cap="none" dirty="0">
                <a:solidFill>
                  <a:schemeClr val="tx1"/>
                </a:solidFill>
                <a:latin typeface="Berlin Sans FB" panose="020E0602020502020306" pitchFamily="34" charset="0"/>
              </a:rPr>
              <a:t>Posting policy, chalking policy &amp; ticket policy </a:t>
            </a:r>
          </a:p>
          <a:p>
            <a:pPr lvl="1" algn="l">
              <a:buFont typeface="Wingdings" pitchFamily="2" charset="2"/>
              <a:buChar char="§"/>
            </a:pPr>
            <a:r>
              <a:rPr lang="en-US" sz="2800" cap="none" dirty="0">
                <a:solidFill>
                  <a:schemeClr val="tx1"/>
                </a:solidFill>
                <a:latin typeface="Berlin Sans FB" panose="020E0602020502020306" pitchFamily="34" charset="0"/>
              </a:rPr>
              <a:t>SGA guidelines</a:t>
            </a:r>
          </a:p>
          <a:p>
            <a:pPr lvl="1" algn="l">
              <a:buFont typeface="Wingdings" pitchFamily="2" charset="2"/>
              <a:buChar char="§"/>
            </a:pPr>
            <a:r>
              <a:rPr lang="en-US" sz="2800" cap="none" dirty="0">
                <a:solidFill>
                  <a:schemeClr val="tx1"/>
                </a:solidFill>
                <a:latin typeface="Berlin Sans FB" panose="020E0602020502020306" pitchFamily="34" charset="0"/>
              </a:rPr>
              <a:t>State and local laws</a:t>
            </a:r>
          </a:p>
          <a:p>
            <a:endParaRPr lang="en-US" dirty="0"/>
          </a:p>
        </p:txBody>
      </p:sp>
    </p:spTree>
    <p:extLst>
      <p:ext uri="{BB962C8B-B14F-4D97-AF65-F5344CB8AC3E}">
        <p14:creationId xmlns:p14="http://schemas.microsoft.com/office/powerpoint/2010/main" val="2715401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168564"/>
            <a:ext cx="8305800" cy="762000"/>
          </a:xfrm>
          <a:noFill/>
          <a:ln>
            <a:noFill/>
          </a:ln>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n-US" sz="4000" b="1" dirty="0">
                <a:ln w="9525">
                  <a:solidFill>
                    <a:schemeClr val="tx1"/>
                  </a:solidFill>
                  <a:prstDash val="solid"/>
                </a:ln>
                <a:solidFill>
                  <a:schemeClr val="accent5"/>
                </a:solidFill>
                <a:effectLst>
                  <a:outerShdw blurRad="12700" dist="38100" dir="2700000" algn="tl" rotWithShape="0">
                    <a:schemeClr val="accent5">
                      <a:lumMod val="60000"/>
                      <a:lumOff val="40000"/>
                    </a:schemeClr>
                  </a:outerShdw>
                </a:effectLst>
                <a:latin typeface="Berlin Sans FB" panose="020E0602020502020306" pitchFamily="34" charset="0"/>
              </a:rPr>
              <a:t>Greek Minimum Requirements</a:t>
            </a:r>
          </a:p>
        </p:txBody>
      </p:sp>
      <p:sp>
        <p:nvSpPr>
          <p:cNvPr id="3" name="Subtitle 2"/>
          <p:cNvSpPr>
            <a:spLocks noGrp="1"/>
          </p:cNvSpPr>
          <p:nvPr>
            <p:ph type="subTitle" idx="1"/>
          </p:nvPr>
        </p:nvSpPr>
        <p:spPr>
          <a:xfrm>
            <a:off x="152400" y="1219200"/>
            <a:ext cx="8839200" cy="5486400"/>
          </a:xfrm>
          <a:noFill/>
          <a:ln>
            <a:noFill/>
          </a:ln>
        </p:spPr>
        <p:style>
          <a:lnRef idx="2">
            <a:schemeClr val="accent3"/>
          </a:lnRef>
          <a:fillRef idx="1">
            <a:schemeClr val="lt1"/>
          </a:fillRef>
          <a:effectRef idx="0">
            <a:schemeClr val="accent3"/>
          </a:effectRef>
          <a:fontRef idx="minor">
            <a:schemeClr val="dk1"/>
          </a:fontRef>
        </p:style>
        <p:txBody>
          <a:bodyPr>
            <a:normAutofit fontScale="40000" lnSpcReduction="20000"/>
          </a:bodyPr>
          <a:lstStyle/>
          <a:p>
            <a:pPr algn="l">
              <a:buFont typeface="Wingdings" pitchFamily="2" charset="2"/>
              <a:buChar char="§"/>
            </a:pPr>
            <a:r>
              <a:rPr lang="en-US" sz="4400" b="0" cap="none" dirty="0">
                <a:solidFill>
                  <a:schemeClr val="tx1"/>
                </a:solidFill>
                <a:latin typeface="Gill Sans MT" panose="020B0502020104020203" pitchFamily="34" charset="0"/>
              </a:rPr>
              <a:t>Rosters (including e-board positions that reflect your constitution and all members listed)</a:t>
            </a:r>
          </a:p>
          <a:p>
            <a:pPr algn="l"/>
            <a:endParaRPr lang="en-US" sz="4400" b="0" cap="none" dirty="0">
              <a:solidFill>
                <a:schemeClr val="tx1"/>
              </a:solidFill>
              <a:latin typeface="Gill Sans MT" panose="020B0502020104020203" pitchFamily="34" charset="0"/>
            </a:endParaRPr>
          </a:p>
          <a:p>
            <a:pPr algn="l">
              <a:buFont typeface="Wingdings" pitchFamily="2" charset="2"/>
              <a:buChar char="§"/>
            </a:pPr>
            <a:r>
              <a:rPr lang="en-US" sz="44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rPr>
              <a:t>All chapters must maintain a minimum semester and overall average cumulative 2.5 GPA.  (Note: Individual national organization requirements may be higher than 2.5, please check with your national office.)  </a:t>
            </a:r>
          </a:p>
          <a:p>
            <a:pPr algn="l"/>
            <a:endParaRPr lang="en-US" sz="44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endParaRPr>
          </a:p>
          <a:p>
            <a:pPr algn="l">
              <a:buFont typeface="Wingdings" pitchFamily="2" charset="2"/>
              <a:buChar char="§"/>
            </a:pPr>
            <a:r>
              <a:rPr lang="en-US" sz="44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rPr>
              <a:t>All students must have a minimum 2.5 GPA to participate in any new member process to join any Greek letter organization. (Note: 2.5 is the average national GPA requirement for WP Chapters).</a:t>
            </a:r>
          </a:p>
          <a:p>
            <a:pPr algn="l"/>
            <a:endParaRPr lang="en-US" sz="44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endParaRPr>
          </a:p>
          <a:p>
            <a:pPr algn="l">
              <a:buFont typeface="Wingdings" pitchFamily="2" charset="2"/>
              <a:buChar char="§"/>
            </a:pPr>
            <a:r>
              <a:rPr lang="en-US" sz="44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rPr>
              <a:t>All students must maintain a minimum 2.25 GPA to be an active and participating member of a Greek letter organization. (Note: Individual national organization requirements may be higher than 2.25, please check with your national office.) </a:t>
            </a:r>
          </a:p>
          <a:p>
            <a:pPr algn="l"/>
            <a:endParaRPr lang="en-US" sz="44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endParaRPr>
          </a:p>
          <a:p>
            <a:pPr algn="l">
              <a:buFont typeface="Wingdings" pitchFamily="2" charset="2"/>
              <a:buChar char="§"/>
            </a:pPr>
            <a:r>
              <a:rPr lang="en-US" sz="44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rPr>
              <a:t>Students holding leadership positions within the Greek letter organization must have a minimum 2.5 GPA</a:t>
            </a:r>
            <a:r>
              <a:rPr lang="en-US" sz="290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rPr>
              <a:t>.</a:t>
            </a:r>
          </a:p>
          <a:p>
            <a:endParaRPr lang="en-US" dirty="0">
              <a:latin typeface="Gill Sans MT" panose="020B0502020104020203" pitchFamily="34" charset="0"/>
            </a:endParaRPr>
          </a:p>
        </p:txBody>
      </p:sp>
    </p:spTree>
    <p:extLst>
      <p:ext uri="{BB962C8B-B14F-4D97-AF65-F5344CB8AC3E}">
        <p14:creationId xmlns:p14="http://schemas.microsoft.com/office/powerpoint/2010/main" val="1146293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533400"/>
            <a:ext cx="8305800" cy="762000"/>
          </a:xfrm>
          <a:noFill/>
          <a:ln>
            <a:noFill/>
          </a:ln>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n-US" sz="4000" b="1" dirty="0">
                <a:ln w="9525">
                  <a:solidFill>
                    <a:schemeClr val="tx1"/>
                  </a:solidFill>
                  <a:prstDash val="solid"/>
                </a:ln>
                <a:solidFill>
                  <a:schemeClr val="accent5"/>
                </a:solidFill>
                <a:effectLst>
                  <a:outerShdw blurRad="12700" dist="38100" dir="2700000" algn="tl" rotWithShape="0">
                    <a:schemeClr val="accent5">
                      <a:lumMod val="60000"/>
                      <a:lumOff val="40000"/>
                    </a:schemeClr>
                  </a:outerShdw>
                </a:effectLst>
                <a:latin typeface="Berlin Sans FB" panose="020E0602020502020306" pitchFamily="34" charset="0"/>
              </a:rPr>
              <a:t>Greek Minimum Requirements Continued</a:t>
            </a:r>
          </a:p>
        </p:txBody>
      </p:sp>
      <p:sp>
        <p:nvSpPr>
          <p:cNvPr id="3" name="Subtitle 2"/>
          <p:cNvSpPr>
            <a:spLocks noGrp="1"/>
          </p:cNvSpPr>
          <p:nvPr>
            <p:ph type="subTitle" idx="1"/>
          </p:nvPr>
        </p:nvSpPr>
        <p:spPr>
          <a:xfrm>
            <a:off x="270164" y="1524000"/>
            <a:ext cx="8839200" cy="5410200"/>
          </a:xfrm>
          <a:noFill/>
          <a:ln>
            <a:noFill/>
          </a:ln>
        </p:spPr>
        <p:style>
          <a:lnRef idx="2">
            <a:schemeClr val="accent3"/>
          </a:lnRef>
          <a:fillRef idx="1">
            <a:schemeClr val="lt1"/>
          </a:fillRef>
          <a:effectRef idx="0">
            <a:schemeClr val="accent3"/>
          </a:effectRef>
          <a:fontRef idx="minor">
            <a:schemeClr val="dk1"/>
          </a:fontRef>
        </p:style>
        <p:txBody>
          <a:bodyPr>
            <a:normAutofit fontScale="85000" lnSpcReduction="20000"/>
          </a:bodyPr>
          <a:lstStyle/>
          <a:p>
            <a:pPr algn="l">
              <a:buFont typeface="Wingdings" pitchFamily="2" charset="2"/>
              <a:buChar char="§"/>
            </a:pPr>
            <a:r>
              <a:rPr lang="en-US" sz="18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rPr>
              <a:t>Students serving as the Greek Senate President and/or Vice President must have a minimum 2.75 GPA. </a:t>
            </a:r>
          </a:p>
          <a:p>
            <a:pPr algn="l"/>
            <a:endParaRPr lang="en-US" sz="1800" b="0" cap="none" dirty="0">
              <a:ln w="0"/>
              <a:solidFill>
                <a:schemeClr val="tx1"/>
              </a:solidFill>
              <a:effectLst>
                <a:outerShdw blurRad="38100" dist="19050" dir="2700000" algn="tl" rotWithShape="0">
                  <a:schemeClr val="dk1">
                    <a:alpha val="40000"/>
                  </a:schemeClr>
                </a:outerShdw>
              </a:effectLst>
              <a:latin typeface="Gill Sans MT" panose="020B0502020104020203" pitchFamily="34" charset="0"/>
            </a:endParaRPr>
          </a:p>
          <a:p>
            <a:pPr algn="l">
              <a:buFont typeface="Wingdings" pitchFamily="2" charset="2"/>
              <a:buChar char="§"/>
            </a:pPr>
            <a:r>
              <a:rPr lang="en-US" sz="1800" b="0" cap="none" dirty="0">
                <a:solidFill>
                  <a:schemeClr val="tx1"/>
                </a:solidFill>
                <a:latin typeface="Gill Sans MT" panose="020B0502020104020203" pitchFamily="34" charset="0"/>
              </a:rPr>
              <a:t>Campus Advisor – fulltime faulty or staff members, can have more than one, thank them. </a:t>
            </a:r>
          </a:p>
          <a:p>
            <a:pPr algn="l"/>
            <a:endParaRPr lang="en-US" sz="1800" b="0" cap="none" dirty="0">
              <a:solidFill>
                <a:schemeClr val="tx1"/>
              </a:solidFill>
              <a:latin typeface="Gill Sans MT" panose="020B0502020104020203" pitchFamily="34" charset="0"/>
            </a:endParaRPr>
          </a:p>
          <a:p>
            <a:pPr algn="l">
              <a:buFont typeface="Wingdings" pitchFamily="2" charset="2"/>
              <a:buChar char="§"/>
            </a:pPr>
            <a:r>
              <a:rPr lang="en-US" sz="1800" b="0" cap="none" dirty="0">
                <a:solidFill>
                  <a:schemeClr val="tx1"/>
                </a:solidFill>
                <a:latin typeface="Gill Sans MT" panose="020B0502020104020203" pitchFamily="34" charset="0"/>
              </a:rPr>
              <a:t>Leadership Academy Training– and adhere to the guidelines</a:t>
            </a:r>
          </a:p>
          <a:p>
            <a:pPr algn="l"/>
            <a:endParaRPr lang="en-US" sz="1800" b="0" cap="none" dirty="0">
              <a:solidFill>
                <a:schemeClr val="tx1"/>
              </a:solidFill>
              <a:latin typeface="Gill Sans MT" panose="020B0502020104020203" pitchFamily="34" charset="0"/>
            </a:endParaRPr>
          </a:p>
          <a:p>
            <a:pPr algn="l">
              <a:buFont typeface="Wingdings" pitchFamily="2" charset="2"/>
              <a:buChar char="§"/>
            </a:pPr>
            <a:r>
              <a:rPr lang="en-US" sz="1800" b="0" cap="none" dirty="0">
                <a:solidFill>
                  <a:schemeClr val="tx1"/>
                </a:solidFill>
                <a:latin typeface="Gill Sans MT" panose="020B0502020104020203" pitchFamily="34" charset="0"/>
              </a:rPr>
              <a:t>Attend Weekly Greek Senate Meetings</a:t>
            </a:r>
          </a:p>
          <a:p>
            <a:pPr algn="l"/>
            <a:endParaRPr lang="en-US" sz="1800" b="0" cap="none" dirty="0">
              <a:solidFill>
                <a:schemeClr val="tx1"/>
              </a:solidFill>
              <a:latin typeface="Gill Sans MT" panose="020B0502020104020203" pitchFamily="34" charset="0"/>
            </a:endParaRPr>
          </a:p>
          <a:p>
            <a:pPr algn="l">
              <a:buFont typeface="Wingdings" pitchFamily="2" charset="2"/>
              <a:buChar char="§"/>
            </a:pPr>
            <a:r>
              <a:rPr lang="en-US" sz="1800" b="0" cap="none" dirty="0">
                <a:solidFill>
                  <a:schemeClr val="tx1"/>
                </a:solidFill>
                <a:latin typeface="Gill Sans MT" panose="020B0502020104020203" pitchFamily="34" charset="0"/>
              </a:rPr>
              <a:t>New Greek member rules (anti-hazing)</a:t>
            </a:r>
          </a:p>
          <a:p>
            <a:pPr algn="l"/>
            <a:endParaRPr lang="en-US" sz="1800" b="0" cap="none" dirty="0">
              <a:solidFill>
                <a:schemeClr val="tx1"/>
              </a:solidFill>
              <a:latin typeface="Gill Sans MT" panose="020B0502020104020203" pitchFamily="34" charset="0"/>
            </a:endParaRPr>
          </a:p>
          <a:p>
            <a:pPr algn="l">
              <a:buFont typeface="Wingdings" pitchFamily="2" charset="2"/>
              <a:buChar char="§"/>
            </a:pPr>
            <a:r>
              <a:rPr lang="en-US" sz="1800" b="0" cap="none" dirty="0">
                <a:solidFill>
                  <a:schemeClr val="tx1"/>
                </a:solidFill>
                <a:latin typeface="Gill Sans MT" panose="020B0502020104020203" pitchFamily="34" charset="0"/>
              </a:rPr>
              <a:t>Adhere to all University Policies including:</a:t>
            </a:r>
          </a:p>
          <a:p>
            <a:pPr lvl="1" algn="l">
              <a:buFont typeface="Wingdings" pitchFamily="2" charset="2"/>
              <a:buChar char="§"/>
            </a:pPr>
            <a:r>
              <a:rPr lang="en-US" sz="1800" cap="none" dirty="0">
                <a:solidFill>
                  <a:schemeClr val="tx1"/>
                </a:solidFill>
                <a:latin typeface="Gill Sans MT" panose="020B0502020104020203" pitchFamily="34" charset="0"/>
              </a:rPr>
              <a:t>Student handbook</a:t>
            </a:r>
          </a:p>
          <a:p>
            <a:pPr lvl="1" algn="l">
              <a:buFont typeface="Wingdings" pitchFamily="2" charset="2"/>
              <a:buChar char="§"/>
            </a:pPr>
            <a:r>
              <a:rPr lang="en-US" sz="1800" cap="none" dirty="0">
                <a:solidFill>
                  <a:schemeClr val="tx1"/>
                </a:solidFill>
                <a:latin typeface="Gill Sans MT" panose="020B0502020104020203" pitchFamily="34" charset="0"/>
              </a:rPr>
              <a:t>Fundraising policy &amp; event policy</a:t>
            </a:r>
          </a:p>
          <a:p>
            <a:pPr lvl="1" algn="l">
              <a:buFont typeface="Wingdings" pitchFamily="2" charset="2"/>
              <a:buChar char="§"/>
            </a:pPr>
            <a:r>
              <a:rPr lang="en-US" sz="1800" cap="none" dirty="0">
                <a:solidFill>
                  <a:schemeClr val="tx1"/>
                </a:solidFill>
                <a:latin typeface="Gill Sans MT" panose="020B0502020104020203" pitchFamily="34" charset="0"/>
              </a:rPr>
              <a:t>Posting policy, chalking policy &amp; ticket policy </a:t>
            </a:r>
          </a:p>
          <a:p>
            <a:pPr lvl="1" algn="l">
              <a:buFont typeface="Wingdings" pitchFamily="2" charset="2"/>
              <a:buChar char="§"/>
            </a:pPr>
            <a:r>
              <a:rPr lang="en-US" sz="1800" cap="none" dirty="0">
                <a:solidFill>
                  <a:schemeClr val="tx1"/>
                </a:solidFill>
                <a:latin typeface="Gill Sans MT" panose="020B0502020104020203" pitchFamily="34" charset="0"/>
              </a:rPr>
              <a:t>Club sports handbook policies</a:t>
            </a:r>
          </a:p>
          <a:p>
            <a:pPr lvl="1" algn="l">
              <a:buFont typeface="Wingdings" pitchFamily="2" charset="2"/>
              <a:buChar char="§"/>
            </a:pPr>
            <a:r>
              <a:rPr lang="en-US" sz="1800" cap="none" dirty="0">
                <a:solidFill>
                  <a:schemeClr val="tx1"/>
                </a:solidFill>
                <a:latin typeface="Gill Sans MT" panose="020B0502020104020203" pitchFamily="34" charset="0"/>
              </a:rPr>
              <a:t>SGA guidelines</a:t>
            </a:r>
          </a:p>
          <a:p>
            <a:pPr lvl="1" algn="l">
              <a:buFont typeface="Wingdings" pitchFamily="2" charset="2"/>
              <a:buChar char="§"/>
            </a:pPr>
            <a:r>
              <a:rPr lang="en-US" sz="1800" cap="none" dirty="0">
                <a:solidFill>
                  <a:schemeClr val="tx1"/>
                </a:solidFill>
                <a:latin typeface="Gill Sans MT" panose="020B0502020104020203" pitchFamily="34" charset="0"/>
              </a:rPr>
              <a:t>State and local laws</a:t>
            </a:r>
          </a:p>
          <a:p>
            <a:endParaRPr lang="en-US" dirty="0">
              <a:latin typeface="Gill Sans MT" panose="020B0502020104020203" pitchFamily="34" charset="0"/>
            </a:endParaRPr>
          </a:p>
        </p:txBody>
      </p:sp>
    </p:spTree>
    <p:extLst>
      <p:ext uri="{BB962C8B-B14F-4D97-AF65-F5344CB8AC3E}">
        <p14:creationId xmlns:p14="http://schemas.microsoft.com/office/powerpoint/2010/main" val="2191289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009" y="304800"/>
            <a:ext cx="7543800" cy="1371600"/>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4800" b="1" dirty="0">
                <a:ln w="19050">
                  <a:solidFill>
                    <a:schemeClr val="tx1"/>
                  </a:solidFill>
                </a:ln>
                <a:solidFill>
                  <a:srgbClr val="F3750D"/>
                </a:solidFill>
                <a:latin typeface="Berlin Sans FB" panose="020E0602020502020306" pitchFamily="34" charset="0"/>
              </a:rPr>
              <a:t>What Does the SGA Do For My Club?</a:t>
            </a:r>
          </a:p>
        </p:txBody>
      </p:sp>
      <p:sp>
        <p:nvSpPr>
          <p:cNvPr id="3" name="Content Placeholder 2"/>
          <p:cNvSpPr>
            <a:spLocks noGrp="1"/>
          </p:cNvSpPr>
          <p:nvPr>
            <p:ph sz="quarter" idx="13"/>
          </p:nvPr>
        </p:nvSpPr>
        <p:spPr>
          <a:xfrm>
            <a:off x="685800" y="1586345"/>
            <a:ext cx="8686800" cy="4953000"/>
          </a:xfrm>
        </p:spPr>
        <p:txBody>
          <a:bodyPr>
            <a:normAutofit fontScale="92500"/>
          </a:bodyPr>
          <a:lstStyle/>
          <a:p>
            <a:r>
              <a:rPr lang="en-US" sz="2400" cap="none" dirty="0">
                <a:latin typeface="Berlin Sans FB" panose="020E0602020502020306" pitchFamily="34" charset="0"/>
              </a:rPr>
              <a:t>Access to activities fees – usually around $150,000 </a:t>
            </a:r>
            <a:r>
              <a:rPr lang="en-US" sz="1300" cap="none" dirty="0">
                <a:latin typeface="Berlin Sans FB" panose="020E0602020502020306" pitchFamily="34" charset="0"/>
              </a:rPr>
              <a:t>(but will vary from year to year)</a:t>
            </a:r>
          </a:p>
          <a:p>
            <a:r>
              <a:rPr lang="en-US" sz="2400" cap="none" dirty="0">
                <a:latin typeface="Berlin Sans FB" panose="020E0602020502020306" pitchFamily="34" charset="0"/>
              </a:rPr>
              <a:t>Access to the 25 live room reservation system</a:t>
            </a:r>
          </a:p>
          <a:p>
            <a:r>
              <a:rPr lang="en-US" sz="2400" cap="none" dirty="0">
                <a:latin typeface="Berlin Sans FB" panose="020E0602020502020306" pitchFamily="34" charset="0"/>
              </a:rPr>
              <a:t>Club office space for some clubs </a:t>
            </a:r>
            <a:r>
              <a:rPr lang="en-US" sz="2400" b="1" u="sng" cap="none" dirty="0">
                <a:latin typeface="Berlin Sans FB" panose="020E0602020502020306" pitchFamily="34" charset="0"/>
              </a:rPr>
              <a:t>(through hospitality services)</a:t>
            </a:r>
          </a:p>
          <a:p>
            <a:pPr lvl="1"/>
            <a:r>
              <a:rPr lang="en-US" sz="2200" cap="none" dirty="0">
                <a:latin typeface="Berlin Sans FB" panose="020E0602020502020306" pitchFamily="34" charset="0"/>
              </a:rPr>
              <a:t>Office applications are available on line and in the CASL Office</a:t>
            </a:r>
          </a:p>
          <a:p>
            <a:r>
              <a:rPr lang="en-US" sz="2400" cap="none" dirty="0">
                <a:latin typeface="Berlin Sans FB" panose="020E0602020502020306" pitchFamily="34" charset="0"/>
              </a:rPr>
              <a:t>The affiliation with the university</a:t>
            </a:r>
          </a:p>
          <a:p>
            <a:r>
              <a:rPr lang="en-US" sz="2400" cap="none" dirty="0">
                <a:latin typeface="Berlin Sans FB" panose="020E0602020502020306" pitchFamily="34" charset="0"/>
              </a:rPr>
              <a:t>The ability to fundraise and do service</a:t>
            </a:r>
          </a:p>
          <a:p>
            <a:r>
              <a:rPr lang="en-US" sz="2400" cap="none" dirty="0">
                <a:latin typeface="Berlin Sans FB" panose="020E0602020502020306" pitchFamily="34" charset="0"/>
              </a:rPr>
              <a:t>Insurance from the SGA</a:t>
            </a:r>
          </a:p>
          <a:p>
            <a:r>
              <a:rPr lang="en-US" sz="2400" cap="none" dirty="0">
                <a:latin typeface="Berlin Sans FB" panose="020E0602020502020306" pitchFamily="34" charset="0"/>
              </a:rPr>
              <a:t>Access to club council meetings or other representation</a:t>
            </a:r>
          </a:p>
          <a:p>
            <a:r>
              <a:rPr lang="en-US" sz="2400" cap="none" dirty="0">
                <a:latin typeface="Berlin Sans FB" panose="020E0602020502020306" pitchFamily="34" charset="0"/>
              </a:rPr>
              <a:t>Mailboxes, copy codes, leadership retreats, service projects, Club Fair,  Greek Fair, support from CASL!!</a:t>
            </a:r>
          </a:p>
          <a:p>
            <a:pPr marL="68580" indent="0">
              <a:buNone/>
            </a:pPr>
            <a:endParaRPr lang="en-US" sz="2400" dirty="0"/>
          </a:p>
        </p:txBody>
      </p:sp>
    </p:spTree>
    <p:extLst>
      <p:ext uri="{BB962C8B-B14F-4D97-AF65-F5344CB8AC3E}">
        <p14:creationId xmlns:p14="http://schemas.microsoft.com/office/powerpoint/2010/main" val="88258225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Badge</Template>
  <TotalTime>27865</TotalTime>
  <Words>2818</Words>
  <Application>Microsoft Office PowerPoint</Application>
  <PresentationFormat>On-screen Show (4:3)</PresentationFormat>
  <Paragraphs>277</Paragraphs>
  <Slides>31</Slides>
  <Notes>7</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31</vt:i4>
      </vt:variant>
    </vt:vector>
  </HeadingPairs>
  <TitlesOfParts>
    <vt:vector size="45" baseType="lpstr">
      <vt:lpstr>ＭＳ Ｐゴシック</vt:lpstr>
      <vt:lpstr>Arial</vt:lpstr>
      <vt:lpstr>Berlin Sans FB</vt:lpstr>
      <vt:lpstr>berlin sans fb </vt:lpstr>
      <vt:lpstr>Berlin Sans FB Demi</vt:lpstr>
      <vt:lpstr>Calibri</vt:lpstr>
      <vt:lpstr>Californian FB</vt:lpstr>
      <vt:lpstr>Cambria</vt:lpstr>
      <vt:lpstr>Gill Sans MT</vt:lpstr>
      <vt:lpstr>Impact</vt:lpstr>
      <vt:lpstr>Showcard Gothic</vt:lpstr>
      <vt:lpstr>Times New Roman</vt:lpstr>
      <vt:lpstr>Wingdings</vt:lpstr>
      <vt:lpstr>Badge</vt:lpstr>
      <vt:lpstr>PowerPoint Presentation</vt:lpstr>
      <vt:lpstr>PowerPoint Presentation</vt:lpstr>
      <vt:lpstr>Leaders In Action Badge Overview</vt:lpstr>
      <vt:lpstr>WP LEADS Honor Society Application Learn – Engage – Advocate – Develop – Serve </vt:lpstr>
      <vt:lpstr>Club Minimum Requirements</vt:lpstr>
      <vt:lpstr>Club Minimum Requirements Continued</vt:lpstr>
      <vt:lpstr>Greek Minimum Requirements</vt:lpstr>
      <vt:lpstr>Greek Minimum Requirements Continued</vt:lpstr>
      <vt:lpstr>What Does the SGA Do For My Club?</vt:lpstr>
      <vt:lpstr>Advisors……</vt:lpstr>
      <vt:lpstr>Mission Based Programming</vt:lpstr>
      <vt:lpstr>Demonstrate the following</vt:lpstr>
      <vt:lpstr>Step By Step on  Creating an Event</vt:lpstr>
      <vt:lpstr>Step By Step on  Creating an Event</vt:lpstr>
      <vt:lpstr>Step By Step on  Creating an Event</vt:lpstr>
      <vt:lpstr>PowerPoint Presentation</vt:lpstr>
      <vt:lpstr>PowerPoint Presentation</vt:lpstr>
      <vt:lpstr>PowerPoint Presentation</vt:lpstr>
      <vt:lpstr>PowerPoint Presentation</vt:lpstr>
      <vt:lpstr>PowerPoint Presentation</vt:lpstr>
      <vt:lpstr>PowerPoint Presentation</vt:lpstr>
      <vt:lpstr>Creating an Event Form</vt:lpstr>
      <vt:lpstr>Finance Timeline</vt:lpstr>
      <vt:lpstr>PowerPoint Presentation</vt:lpstr>
      <vt:lpstr> </vt:lpstr>
      <vt:lpstr>The Five stages  of SGA Approval</vt:lpstr>
      <vt:lpstr> Preparing for Allocations Committee</vt:lpstr>
      <vt:lpstr>Preparing for Allocations Committee Cont.</vt:lpstr>
      <vt:lpstr>Day of the Event</vt:lpstr>
      <vt:lpstr>Passing Funds for Annually Budgeted Organizations</vt:lpstr>
      <vt:lpstr>Questions</vt:lpstr>
    </vt:vector>
  </TitlesOfParts>
  <Company>WPUNJ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tosht</dc:creator>
  <cp:lastModifiedBy>Hall, Tamara</cp:lastModifiedBy>
  <cp:revision>166</cp:revision>
  <cp:lastPrinted>2019-02-01T17:52:08Z</cp:lastPrinted>
  <dcterms:created xsi:type="dcterms:W3CDTF">2014-12-15T18:49:05Z</dcterms:created>
  <dcterms:modified xsi:type="dcterms:W3CDTF">2022-01-24T14:27:41Z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-686217776</vt:i4>
  </property>
  <property fmtid="{D5CDD505-2E9C-101B-9397-08002B2CF9AE}" pid="3" name="_NewReviewCycle">
    <vt:lpwstr/>
  </property>
  <property fmtid="{D5CDD505-2E9C-101B-9397-08002B2CF9AE}" pid="4" name="_EmailSubject">
    <vt:lpwstr>Make edits and send back by Thursday</vt:lpwstr>
  </property>
  <property fmtid="{D5CDD505-2E9C-101B-9397-08002B2CF9AE}" pid="5" name="_AuthorEmail">
    <vt:lpwstr>TOSHT@wpunj.edu</vt:lpwstr>
  </property>
  <property fmtid="{D5CDD505-2E9C-101B-9397-08002B2CF9AE}" pid="6" name="_AuthorEmailDisplayName">
    <vt:lpwstr>Tosh, Tristan</vt:lpwstr>
  </property>
  <property fmtid="{D5CDD505-2E9C-101B-9397-08002B2CF9AE}" pid="7" name="_PreviousAdHocReviewCycleID">
    <vt:i4>-1345445533</vt:i4>
  </property>
</Properties>
</file>